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86"/>
  </p:notesMasterIdLst>
  <p:sldIdLst>
    <p:sldId id="395" r:id="rId2"/>
    <p:sldId id="256" r:id="rId3"/>
    <p:sldId id="258" r:id="rId4"/>
    <p:sldId id="259" r:id="rId5"/>
    <p:sldId id="260" r:id="rId6"/>
    <p:sldId id="262" r:id="rId7"/>
    <p:sldId id="372" r:id="rId8"/>
    <p:sldId id="373" r:id="rId9"/>
    <p:sldId id="374" r:id="rId10"/>
    <p:sldId id="375" r:id="rId11"/>
    <p:sldId id="376" r:id="rId12"/>
    <p:sldId id="377" r:id="rId13"/>
    <p:sldId id="378" r:id="rId14"/>
    <p:sldId id="379" r:id="rId15"/>
    <p:sldId id="380" r:id="rId16"/>
    <p:sldId id="381" r:id="rId17"/>
    <p:sldId id="382" r:id="rId18"/>
    <p:sldId id="393" r:id="rId19"/>
    <p:sldId id="383" r:id="rId20"/>
    <p:sldId id="384" r:id="rId21"/>
    <p:sldId id="385" r:id="rId22"/>
    <p:sldId id="386" r:id="rId23"/>
    <p:sldId id="387" r:id="rId24"/>
    <p:sldId id="394" r:id="rId25"/>
    <p:sldId id="388" r:id="rId26"/>
    <p:sldId id="389" r:id="rId27"/>
    <p:sldId id="390" r:id="rId28"/>
    <p:sldId id="391" r:id="rId29"/>
    <p:sldId id="392" r:id="rId30"/>
    <p:sldId id="306" r:id="rId31"/>
    <p:sldId id="307" r:id="rId32"/>
    <p:sldId id="308" r:id="rId33"/>
    <p:sldId id="310" r:id="rId34"/>
    <p:sldId id="309" r:id="rId35"/>
    <p:sldId id="311" r:id="rId36"/>
    <p:sldId id="312" r:id="rId37"/>
    <p:sldId id="313" r:id="rId38"/>
    <p:sldId id="314" r:id="rId39"/>
    <p:sldId id="317" r:id="rId40"/>
    <p:sldId id="318" r:id="rId41"/>
    <p:sldId id="319" r:id="rId42"/>
    <p:sldId id="320" r:id="rId43"/>
    <p:sldId id="315" r:id="rId44"/>
    <p:sldId id="316" r:id="rId45"/>
    <p:sldId id="322" r:id="rId46"/>
    <p:sldId id="321" r:id="rId47"/>
    <p:sldId id="323" r:id="rId48"/>
    <p:sldId id="325" r:id="rId49"/>
    <p:sldId id="369" r:id="rId50"/>
    <p:sldId id="347" r:id="rId51"/>
    <p:sldId id="348" r:id="rId52"/>
    <p:sldId id="349" r:id="rId53"/>
    <p:sldId id="261" r:id="rId54"/>
    <p:sldId id="360" r:id="rId55"/>
    <p:sldId id="352" r:id="rId56"/>
    <p:sldId id="356" r:id="rId57"/>
    <p:sldId id="357" r:id="rId58"/>
    <p:sldId id="358" r:id="rId59"/>
    <p:sldId id="351" r:id="rId60"/>
    <p:sldId id="362" r:id="rId61"/>
    <p:sldId id="361" r:id="rId62"/>
    <p:sldId id="363" r:id="rId63"/>
    <p:sldId id="364" r:id="rId64"/>
    <p:sldId id="365" r:id="rId65"/>
    <p:sldId id="366" r:id="rId66"/>
    <p:sldId id="367" r:id="rId67"/>
    <p:sldId id="368"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40" r:id="rId82"/>
    <p:sldId id="341" r:id="rId83"/>
    <p:sldId id="342" r:id="rId84"/>
    <p:sldId id="345" r:id="rId85"/>
  </p:sldIdLst>
  <p:sldSz cx="9144000" cy="5143500" type="screen16x9"/>
  <p:notesSz cx="6858000" cy="9144000"/>
  <p:embeddedFontLst>
    <p:embeddedFont>
      <p:font typeface="Archivo" pitchFamily="2" charset="77"/>
      <p:regular r:id="rId87"/>
      <p:bold r:id="rId88"/>
      <p:italic r:id="rId89"/>
      <p:boldItalic r:id="rId90"/>
    </p:embeddedFont>
    <p:embeddedFont>
      <p:font typeface="DM Serif Display" pitchFamily="2" charset="0"/>
      <p:regular r:id="rId91"/>
      <p:italic r:id="rId92"/>
    </p:embeddedFont>
    <p:embeddedFont>
      <p:font typeface="Roboto Condensed Light" panose="020F0302020204030204" pitchFamily="34" charset="0"/>
      <p:regular r:id="rId93"/>
      <p:italic r:id="rId94"/>
    </p:embeddedFont>
    <p:embeddedFont>
      <p:font typeface="Segoe UI" panose="020B0502040204020203"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1B1B5-E070-3D40-944F-A22F7B186993}" v="4464" dt="2024-04-23T19:48:34.066"/>
    <p1510:client id="{2DE0AD0C-31BA-AD4B-90A6-FDF8D725C346}" v="336" dt="2024-04-23T16:22:23.031"/>
  </p1510:revLst>
</p1510:revInfo>
</file>

<file path=ppt/tableStyles.xml><?xml version="1.0" encoding="utf-8"?>
<a:tblStyleLst xmlns:a="http://schemas.openxmlformats.org/drawingml/2006/main" def="{83F1E770-17D9-43E2-8599-69208C2164B2}">
  <a:tblStyle styleId="{83F1E770-17D9-43E2-8599-69208C2164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9"/>
  </p:normalViewPr>
  <p:slideViewPr>
    <p:cSldViewPr snapToGrid="0">
      <p:cViewPr varScale="1">
        <p:scale>
          <a:sx n="147" d="100"/>
          <a:sy n="147" d="100"/>
        </p:scale>
        <p:origin x="7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Hello! We are Group4 from tutorial group FDDA and we will be presenting our mini project for our SC1015 mod in this video. In this project, we will be using various factors to predict popularity scores on Spotify.</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will first go through the formation of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which is the main area that the Spotify API was used. For this dataset, we created our own mega playlist of around 10k songs and used the API to extract data about each song in the playlist.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effectLst/>
                <a:latin typeface="Aptos" panose="020B0004020202020204" pitchFamily="34" charset="0"/>
                <a:ea typeface="Yu Mincho" panose="02020400000000000000" pitchFamily="18" charset="-128"/>
                <a:cs typeface="Times New Roman" panose="02020603050405020304" pitchFamily="18" charset="0"/>
              </a:rPr>
              <a:t>Two helper functions were written to make </a:t>
            </a:r>
            <a:r>
              <a:rPr lang="en-US" sz="1800" err="1">
                <a:effectLst/>
                <a:latin typeface="Aptos" panose="020B0004020202020204" pitchFamily="34" charset="0"/>
                <a:ea typeface="Yu Mincho" panose="02020400000000000000" pitchFamily="18" charset="-128"/>
                <a:cs typeface="Times New Roman" panose="02020603050405020304" pitchFamily="18" charset="0"/>
              </a:rPr>
              <a:t>dataset.csv</a:t>
            </a:r>
            <a:r>
              <a:rPr lang="en-US" sz="1800">
                <a:effectLst/>
                <a:latin typeface="Aptos" panose="020B0004020202020204" pitchFamily="34" charset="0"/>
                <a:ea typeface="Yu Mincho" panose="02020400000000000000" pitchFamily="18" charset="-128"/>
                <a:cs typeface="Times New Roman" panose="02020603050405020304" pitchFamily="18" charset="0"/>
              </a:rPr>
              <a:t>.</a:t>
            </a:r>
            <a:r>
              <a:rPr lang="en-SG" sz="3200">
                <a:effectLst/>
              </a:rPr>
              <a:t> </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13689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a:t>
            </a:r>
            <a:r>
              <a:rPr lang="en-US" sz="1800" err="1">
                <a:effectLst/>
                <a:latin typeface="Aptos" panose="020B0004020202020204" pitchFamily="34" charset="0"/>
                <a:ea typeface="Yu Mincho" panose="02020400000000000000" pitchFamily="18" charset="-128"/>
                <a:cs typeface="Times New Roman" panose="02020603050405020304" pitchFamily="18" charset="0"/>
              </a:rPr>
              <a:t>get_playlist_tracks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iterates through the playlist to retrieve the Track object of each song. This is done using the API’s </a:t>
            </a:r>
            <a:r>
              <a:rPr lang="en-US" sz="1800" err="1">
                <a:effectLst/>
                <a:latin typeface="Aptos" panose="020B0004020202020204" pitchFamily="34" charset="0"/>
                <a:ea typeface="Yu Mincho" panose="02020400000000000000" pitchFamily="18" charset="-128"/>
                <a:cs typeface="Times New Roman" panose="02020603050405020304" pitchFamily="18" charset="0"/>
              </a:rPr>
              <a:t>playlist_tracks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a:t>
            </a:r>
          </a:p>
          <a:p>
            <a:r>
              <a:rPr lang="en-US" sz="1800">
                <a:effectLst/>
                <a:latin typeface="Aptos" panose="020B0004020202020204" pitchFamily="34" charset="0"/>
                <a:ea typeface="Yu Mincho" panose="02020400000000000000" pitchFamily="18" charset="-128"/>
                <a:cs typeface="Times New Roman" panose="02020603050405020304" pitchFamily="18" charset="0"/>
              </a:rPr>
              <a:t>Overall, the features seen here are extracted.</a:t>
            </a:r>
            <a:r>
              <a:rPr lang="en-SG">
                <a:effectLst/>
              </a:rPr>
              <a:t> </a:t>
            </a:r>
            <a:endParaRPr lang="en-GB"/>
          </a:p>
        </p:txBody>
      </p:sp>
    </p:spTree>
    <p:extLst>
      <p:ext uri="{BB962C8B-B14F-4D97-AF65-F5344CB8AC3E}">
        <p14:creationId xmlns:p14="http://schemas.microsoft.com/office/powerpoint/2010/main" val="214653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second helper function is </a:t>
            </a:r>
            <a:r>
              <a:rPr lang="en-US" sz="18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a:effectLst/>
                <a:latin typeface="Aptos" panose="020B0004020202020204" pitchFamily="34" charset="0"/>
                <a:ea typeface="Yu Mincho" panose="02020400000000000000" pitchFamily="18" charset="-128"/>
                <a:cs typeface="Times New Roman" panose="02020603050405020304" pitchFamily="18" charset="0"/>
              </a:rPr>
              <a:t>(). This function also uses the API, but uses the artists()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audio_features</a:t>
            </a:r>
            <a:r>
              <a:rPr lang="en-US" sz="1800">
                <a:effectLst/>
                <a:latin typeface="Aptos" panose="020B0004020202020204" pitchFamily="34" charset="0"/>
                <a:ea typeface="Yu Mincho" panose="02020400000000000000" pitchFamily="18" charset="-128"/>
                <a:cs typeface="Times New Roman" panose="02020603050405020304" pitchFamily="18" charset="0"/>
              </a:rPr>
              <a:t>() function from the API instead to retrieve artist information and audio features using artist and track URIs.</a:t>
            </a:r>
            <a:r>
              <a:rPr lang="en-SG">
                <a:effectLst/>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Overall,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extracts the features seen here.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information is then written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73321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In order to conduct a clearer analysis of Spotify tracks across time, we decided to combine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with a Kaggle dataset that was specifically designed to compromise tracks from a wide range of eras.</a:t>
            </a:r>
            <a:endParaRPr lang="en-GB" sz="1800" kern="100">
              <a:effectLst/>
              <a:latin typeface="Aptos" panose="020B0004020202020204" pitchFamily="34" charset="0"/>
              <a:ea typeface="Yu Mincho" panose="02020400000000000000" pitchFamily="18" charset="-128"/>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created a helper function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get_artist_pop</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that works similarly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get_audio_artists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to retrieve artist popularity scores for this Kaggle dataset.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modified dataset is then written to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time.csv</a:t>
            </a:r>
            <a:r>
              <a:rPr lang="en-US"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9823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t>
            </a:r>
            <a:r>
              <a:rPr lang="en-US" sz="1800" err="1">
                <a:effectLst/>
                <a:latin typeface="Aptos" panose="020B0004020202020204" pitchFamily="34" charset="0"/>
                <a:ea typeface="Yu Mincho" panose="02020400000000000000" pitchFamily="18" charset="-128"/>
                <a:cs typeface="Times New Roman" panose="02020603050405020304" pitchFamily="18" charset="0"/>
              </a:rPr>
              <a:t>datasets.csv</a:t>
            </a:r>
            <a:r>
              <a:rPr lang="en-US" sz="1800">
                <a:effectLst/>
                <a:latin typeface="Aptos" panose="020B0004020202020204" pitchFamily="34" charset="0"/>
                <a:ea typeface="Yu Mincho" panose="02020400000000000000" pitchFamily="18" charset="-128"/>
                <a:cs typeface="Times New Roman" panose="02020603050405020304" pitchFamily="18" charset="0"/>
              </a:rPr>
              <a:t>”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time.csv</a:t>
            </a:r>
            <a:r>
              <a:rPr lang="en-US" sz="1800">
                <a:effectLst/>
                <a:latin typeface="Aptos" panose="020B0004020202020204" pitchFamily="34" charset="0"/>
                <a:ea typeface="Yu Mincho" panose="02020400000000000000" pitchFamily="18" charset="-128"/>
                <a:cs typeface="Times New Roman" panose="02020603050405020304" pitchFamily="18" charset="0"/>
              </a:rPr>
              <a:t>” are then merged to form “merged20k.csv”</a:t>
            </a:r>
            <a:r>
              <a:rPr lang="en-SG">
                <a:effectLst/>
              </a:rPr>
              <a:t> </a:t>
            </a:r>
            <a:endParaRPr lang="en-GB"/>
          </a:p>
        </p:txBody>
      </p:sp>
    </p:spTree>
    <p:extLst>
      <p:ext uri="{BB962C8B-B14F-4D97-AF65-F5344CB8AC3E}">
        <p14:creationId xmlns:p14="http://schemas.microsoft.com/office/powerpoint/2010/main" val="72911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To form “merged200k.csv” we combined merged20k.csv together with another Kaggle dataset containing around 120k songs</a:t>
            </a:r>
            <a:r>
              <a:rPr lang="en-SG">
                <a:effectLst/>
              </a:rPr>
              <a:t> </a:t>
            </a:r>
            <a:endParaRPr lang="en-GB"/>
          </a:p>
        </p:txBody>
      </p:sp>
    </p:spTree>
    <p:extLst>
      <p:ext uri="{BB962C8B-B14F-4D97-AF65-F5344CB8AC3E}">
        <p14:creationId xmlns:p14="http://schemas.microsoft.com/office/powerpoint/2010/main" val="295024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Data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visualisation</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was also conducted for both merged20k and merged200k.</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9199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For merged200k,</a:t>
            </a:r>
            <a:r>
              <a:rPr lang="en-SG">
                <a:effectLst/>
              </a:rPr>
              <a:t> </a:t>
            </a:r>
            <a:endParaRPr/>
          </a:p>
        </p:txBody>
      </p:sp>
    </p:spTree>
    <p:extLst>
      <p:ext uri="{BB962C8B-B14F-4D97-AF65-F5344CB8AC3E}">
        <p14:creationId xmlns:p14="http://schemas.microsoft.com/office/powerpoint/2010/main" val="172818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distribution of the response variable track popularity is evidently skewed to the left, with too few tracks of high popularity. To resolve this issue, we conducted data resampling on this data which will be explained by Yuki later on.</a:t>
            </a:r>
            <a:r>
              <a:rPr lang="en-SG">
                <a:effectLst/>
              </a:rPr>
              <a:t> </a:t>
            </a:r>
            <a:endParaRPr lang="en-GB"/>
          </a:p>
        </p:txBody>
      </p:sp>
    </p:spTree>
    <p:extLst>
      <p:ext uri="{BB962C8B-B14F-4D97-AF65-F5344CB8AC3E}">
        <p14:creationId xmlns:p14="http://schemas.microsoft.com/office/powerpoint/2010/main" val="2341720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As for the predictor variables, audio features, some of the variables have relatively balanced distribution such as danceability. </a:t>
            </a:r>
            <a:endParaRPr lang="en-GB"/>
          </a:p>
        </p:txBody>
      </p:sp>
    </p:spTree>
    <p:extLst>
      <p:ext uri="{BB962C8B-B14F-4D97-AF65-F5344CB8AC3E}">
        <p14:creationId xmlns:p14="http://schemas.microsoft.com/office/powerpoint/2010/main" val="189287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c6a7eece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c6a7eece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While some such as loudness are skewed to one end</a:t>
            </a:r>
          </a:p>
        </p:txBody>
      </p:sp>
    </p:spTree>
    <p:extLst>
      <p:ext uri="{BB962C8B-B14F-4D97-AF65-F5344CB8AC3E}">
        <p14:creationId xmlns:p14="http://schemas.microsoft.com/office/powerpoint/2010/main" val="1373756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When we look at the heatmap between the predictors and response, the variables actually have a low linear correlation.</a:t>
            </a:r>
            <a:endParaRPr lang="en-GB"/>
          </a:p>
        </p:txBody>
      </p:sp>
    </p:spTree>
    <p:extLst>
      <p:ext uri="{BB962C8B-B14F-4D97-AF65-F5344CB8AC3E}">
        <p14:creationId xmlns:p14="http://schemas.microsoft.com/office/powerpoint/2010/main" val="417503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00">
                <a:effectLst/>
                <a:latin typeface="Aptos" panose="020B0004020202020204" pitchFamily="34" charset="0"/>
                <a:ea typeface="Yu Mincho" panose="02020400000000000000" pitchFamily="18" charset="-128"/>
                <a:cs typeface="Times New Roman" panose="02020603050405020304" pitchFamily="18" charset="0"/>
              </a:rPr>
              <a:t> The highest is </a:t>
            </a:r>
            <a:r>
              <a:rPr lang="en-US" sz="1100" kern="100" err="1">
                <a:effectLst/>
                <a:latin typeface="Aptos" panose="020B0004020202020204" pitchFamily="34" charset="0"/>
                <a:ea typeface="Yu Mincho" panose="02020400000000000000" pitchFamily="18" charset="-128"/>
                <a:cs typeface="Times New Roman" panose="02020603050405020304" pitchFamily="18" charset="0"/>
              </a:rPr>
              <a:t>acousticness</a:t>
            </a:r>
            <a:r>
              <a:rPr lang="en-US" sz="1100" kern="100">
                <a:effectLst/>
                <a:latin typeface="Aptos" panose="020B0004020202020204" pitchFamily="34" charset="0"/>
                <a:ea typeface="Yu Mincho" panose="02020400000000000000" pitchFamily="18" charset="-128"/>
                <a:cs typeface="Times New Roman" panose="02020603050405020304" pitchFamily="18" charset="0"/>
              </a:rPr>
              <a:t> at a magnitude of 0.32. However, non-linear relationships are possible as well and it is thus important to explore non-linear models.</a:t>
            </a:r>
            <a:endParaRPr lang="en-GB"/>
          </a:p>
        </p:txBody>
      </p:sp>
    </p:spTree>
    <p:extLst>
      <p:ext uri="{BB962C8B-B14F-4D97-AF65-F5344CB8AC3E}">
        <p14:creationId xmlns:p14="http://schemas.microsoft.com/office/powerpoint/2010/main" val="2700283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Moving on to merged20k, </a:t>
            </a:r>
            <a:endParaRPr/>
          </a:p>
        </p:txBody>
      </p:sp>
    </p:spTree>
    <p:extLst>
      <p:ext uri="{BB962C8B-B14F-4D97-AF65-F5344CB8AC3E}">
        <p14:creationId xmlns:p14="http://schemas.microsoft.com/office/powerpoint/2010/main" val="337399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distribution of the response variable artist popularity is relatively balanced. Thus, we did not have to conduct resampling.</a:t>
            </a:r>
            <a:r>
              <a:rPr lang="en-SG">
                <a:effectLst/>
              </a:rPr>
              <a:t> </a:t>
            </a:r>
            <a:endParaRPr lang="en-GB"/>
          </a:p>
        </p:txBody>
      </p:sp>
    </p:spTree>
    <p:extLst>
      <p:ext uri="{BB962C8B-B14F-4D97-AF65-F5344CB8AC3E}">
        <p14:creationId xmlns:p14="http://schemas.microsoft.com/office/powerpoint/2010/main" val="371073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For the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visualisation</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of artist genres, we decided to only visualize the top 10 genres as there were just too many genres otherwise. From this count plot, most songs have a ‘pop’ genre, which is quite expected. The other genres are commonly heard as well. </a:t>
            </a:r>
            <a:endParaRPr lang="en-GB"/>
          </a:p>
        </p:txBody>
      </p:sp>
    </p:spTree>
    <p:extLst>
      <p:ext uri="{BB962C8B-B14F-4D97-AF65-F5344CB8AC3E}">
        <p14:creationId xmlns:p14="http://schemas.microsoft.com/office/powerpoint/2010/main" val="2377094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kern="100">
                <a:effectLst/>
                <a:latin typeface="Aptos" panose="020B0004020202020204" pitchFamily="34" charset="0"/>
                <a:ea typeface="Yu Mincho" panose="02020400000000000000" pitchFamily="18" charset="-128"/>
                <a:cs typeface="Times New Roman" panose="02020603050405020304" pitchFamily="18" charset="0"/>
              </a:rPr>
              <a:t>When looking at the box plot of artist genres and artist popularity, most of the top 10 genres generally correspond to popular artists. </a:t>
            </a:r>
            <a:endParaRPr lang="en-SG"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59310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Moving on to album release decade, the count plot tells us that many of the songs are from the 2010s. In fact, the top 3 decades are all from the 21</a:t>
            </a:r>
            <a:r>
              <a:rPr lang="en-US" sz="1800" baseline="30000">
                <a:effectLst/>
                <a:latin typeface="Aptos" panose="020B0004020202020204" pitchFamily="34" charset="0"/>
                <a:ea typeface="Yu Mincho" panose="02020400000000000000" pitchFamily="18" charset="-128"/>
                <a:cs typeface="Times New Roman" panose="02020603050405020304" pitchFamily="18" charset="0"/>
              </a:rPr>
              <a:t>st</a:t>
            </a:r>
            <a:r>
              <a:rPr lang="en-US" sz="1800">
                <a:effectLst/>
                <a:latin typeface="Aptos" panose="020B0004020202020204" pitchFamily="34" charset="0"/>
                <a:ea typeface="Yu Mincho" panose="02020400000000000000" pitchFamily="18" charset="-128"/>
                <a:cs typeface="Times New Roman" panose="02020603050405020304" pitchFamily="18" charset="0"/>
              </a:rPr>
              <a:t> century. This is reasonable as Spotify is a modern app.</a:t>
            </a:r>
            <a:r>
              <a:rPr lang="en-SG">
                <a:effectLst/>
              </a:rPr>
              <a:t> </a:t>
            </a:r>
            <a:endParaRPr lang="en-GB"/>
          </a:p>
        </p:txBody>
      </p:sp>
    </p:spTree>
    <p:extLst>
      <p:ext uri="{BB962C8B-B14F-4D97-AF65-F5344CB8AC3E}">
        <p14:creationId xmlns:p14="http://schemas.microsoft.com/office/powerpoint/2010/main" val="3776725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After plotting album release decade and artist popularity, we can see that most decades have track popularities that are around the middle point of 50. While this makes decade released seem like an insignificant factor, we will explain why this is not so later on.</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3697803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145635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c6a7eec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c6a7eec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So what is our motivation behind predicting Spotify’s popularity score?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To address this issue, we employed the Synthetic Minority Over-Sampling Technique for Regression with Gaussian Noise (SMOGN).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a:effectLst/>
              <a:latin typeface="Aptos" panose="020B0004020202020204" pitchFamily="34"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SMOGN first divides track popularity into two categories: normal and rare. Songs in the normal category are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while those in the rare category are oversampled using techniques like SMOTER or Gaussian noise.</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703819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To effectively use SMOGN, we needed to establish a popularity threshold,</a:t>
            </a:r>
            <a:r>
              <a:rPr lang="en-ID">
                <a:effectLst/>
              </a:rPr>
              <a:t> </a:t>
            </a:r>
            <a:endParaRPr lang="en-US"/>
          </a:p>
        </p:txBody>
      </p:sp>
    </p:spTree>
    <p:extLst>
      <p:ext uri="{BB962C8B-B14F-4D97-AF65-F5344CB8AC3E}">
        <p14:creationId xmlns:p14="http://schemas.microsoft.com/office/powerpoint/2010/main" val="335240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which was determined through hyperparameter tuning with </a:t>
            </a:r>
            <a:r>
              <a:rPr lang="en-US" sz="1800" err="1">
                <a:effectLst/>
                <a:latin typeface="Aptos" panose="020B0004020202020204" pitchFamily="34" charset="0"/>
                <a:ea typeface="Yu Mincho" panose="02020400000000000000" pitchFamily="18" charset="-128"/>
                <a:cs typeface="Times New Roman" panose="02020603050405020304" pitchFamily="18" charset="0"/>
              </a:rPr>
              <a:t>GridSearchCV</a:t>
            </a:r>
            <a:r>
              <a:rPr lang="en-US" sz="1800">
                <a:effectLst/>
                <a:latin typeface="Aptos" panose="020B0004020202020204" pitchFamily="34" charset="0"/>
                <a:ea typeface="Yu Mincho" panose="02020400000000000000" pitchFamily="18" charset="-128"/>
                <a:cs typeface="Times New Roman" panose="02020603050405020304" pitchFamily="18" charset="0"/>
              </a:rPr>
              <a:t>. </a:t>
            </a:r>
            <a:endParaRPr lang="en-US"/>
          </a:p>
        </p:txBody>
      </p:sp>
    </p:spTree>
    <p:extLst>
      <p:ext uri="{BB962C8B-B14F-4D97-AF65-F5344CB8AC3E}">
        <p14:creationId xmlns:p14="http://schemas.microsoft.com/office/powerpoint/2010/main" val="2566044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optimal threshold identified was somewhere around 50; </a:t>
            </a:r>
          </a:p>
          <a:p>
            <a:endParaRPr lang="en-US" sz="1800">
              <a:effectLst/>
              <a:latin typeface="Aptos" panose="020B0004020202020204" pitchFamily="34" charset="0"/>
              <a:ea typeface="Yu Mincho" panose="02020400000000000000" pitchFamily="18" charset="-128"/>
              <a:cs typeface="Times New Roman" panose="02020603050405020304" pitchFamily="18" charset="0"/>
            </a:endParaRPr>
          </a:p>
          <a:p>
            <a:r>
              <a:rPr lang="en-US" sz="1800">
                <a:effectLst/>
                <a:latin typeface="Aptos" panose="020B0004020202020204" pitchFamily="34" charset="0"/>
                <a:ea typeface="Yu Mincho" panose="02020400000000000000" pitchFamily="18" charset="-128"/>
                <a:cs typeface="Times New Roman" panose="02020603050405020304" pitchFamily="18" charset="0"/>
              </a:rPr>
              <a:t>Tracks with popularity scores below the threshold were placed in the normal bin and </a:t>
            </a:r>
            <a:r>
              <a:rPr lang="en-US" sz="18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US" sz="1800">
                <a:effectLst/>
                <a:latin typeface="Aptos" panose="020B0004020202020204" pitchFamily="34" charset="0"/>
                <a:ea typeface="Yu Mincho" panose="02020400000000000000" pitchFamily="18" charset="-128"/>
                <a:cs typeface="Times New Roman" panose="02020603050405020304" pitchFamily="18" charset="0"/>
              </a:rPr>
              <a:t>, whereas those above the threshold were classified as rare and oversampled.</a:t>
            </a:r>
            <a:r>
              <a:rPr lang="en-ID">
                <a:effectLst/>
              </a:rPr>
              <a:t> </a:t>
            </a:r>
            <a:endParaRPr lang="en-US"/>
          </a:p>
        </p:txBody>
      </p:sp>
    </p:spTree>
    <p:extLst>
      <p:ext uri="{BB962C8B-B14F-4D97-AF65-F5344CB8AC3E}">
        <p14:creationId xmlns:p14="http://schemas.microsoft.com/office/powerpoint/2010/main" val="3509891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This method successfully balanced the dataset, providing an equal number of popular and non-popular tracks.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24664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Now, due to reasons I will explain later, we transformed this regression problem into a binary classification problem, aiming to predict whether a track is popular. </a:t>
            </a:r>
            <a:endParaRPr lang="en-US"/>
          </a:p>
        </p:txBody>
      </p:sp>
    </p:spTree>
    <p:extLst>
      <p:ext uri="{BB962C8B-B14F-4D97-AF65-F5344CB8AC3E}">
        <p14:creationId xmlns:p14="http://schemas.microsoft.com/office/powerpoint/2010/main" val="1022628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We set the popularity threshold at 50, aligning with our earlier findings from hyperparameter tuning.</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1307526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 classification problem also presented an imbalance, with significantly more non-popular songs. </a:t>
            </a:r>
          </a:p>
          <a:p>
            <a:r>
              <a:rPr lang="en-US" sz="1800">
                <a:effectLst/>
                <a:latin typeface="Aptos" panose="020B0004020202020204" pitchFamily="34" charset="0"/>
                <a:ea typeface="Yu Mincho" panose="02020400000000000000" pitchFamily="18" charset="-128"/>
                <a:cs typeface="Times New Roman" panose="02020603050405020304" pitchFamily="18" charset="0"/>
              </a:rPr>
              <a:t>To counteract this, we employed several resampling strategies for classification. </a:t>
            </a:r>
            <a:endParaRPr lang="en-US"/>
          </a:p>
        </p:txBody>
      </p:sp>
    </p:spTree>
    <p:extLst>
      <p:ext uri="{BB962C8B-B14F-4D97-AF65-F5344CB8AC3E}">
        <p14:creationId xmlns:p14="http://schemas.microsoft.com/office/powerpoint/2010/main" val="3888175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These included random oversampling, which duplicates entries from the minority class to equalize it with the majority class</a:t>
            </a:r>
            <a:r>
              <a:rPr lang="en-ID">
                <a:effectLst/>
              </a:rPr>
              <a:t> </a:t>
            </a:r>
            <a:endParaRPr lang="en-US"/>
          </a:p>
        </p:txBody>
      </p:sp>
    </p:spTree>
    <p:extLst>
      <p:ext uri="{BB962C8B-B14F-4D97-AF65-F5344CB8AC3E}">
        <p14:creationId xmlns:p14="http://schemas.microsoft.com/office/powerpoint/2010/main" val="1514966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 and SMOTE, which synthetically generates new minority class samples using the same technique as SMOGN.</a:t>
            </a:r>
            <a:r>
              <a:rPr lang="en-ID">
                <a:effectLst/>
              </a:rPr>
              <a:t> </a:t>
            </a:r>
            <a:endParaRPr lang="en-US"/>
          </a:p>
        </p:txBody>
      </p:sp>
    </p:spTree>
    <p:extLst>
      <p:ext uri="{BB962C8B-B14F-4D97-AF65-F5344CB8AC3E}">
        <p14:creationId xmlns:p14="http://schemas.microsoft.com/office/powerpoint/2010/main" val="351626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fc6a7eece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fc6a7eece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Yu Mincho" panose="02020400000000000000" pitchFamily="18" charset="-128"/>
                <a:cs typeface="Times New Roman" panose="02020603050405020304" pitchFamily="18" charset="0"/>
              </a:rPr>
              <a:t>We are a record label company, meaning that we trademark and own music. By utilizing the art of data science and AI, we aim to bring about the success of our company! Firstly, we look to bring in talented artists by predicting if they will be popular through our algorithm. After recruiting these artists, we will guide them to release popular music by adjusting their audio features. Ultimately, we hope to </a:t>
            </a:r>
            <a:r>
              <a:rPr lang="en-US" sz="1800" err="1">
                <a:effectLst/>
                <a:latin typeface="Aptos" panose="020B0004020202020204" pitchFamily="34" charset="0"/>
                <a:ea typeface="Yu Mincho" panose="02020400000000000000" pitchFamily="18" charset="-128"/>
                <a:cs typeface="Times New Roman" panose="02020603050405020304" pitchFamily="18" charset="0"/>
              </a:rPr>
              <a:t>maximise</a:t>
            </a:r>
            <a:r>
              <a:rPr lang="en-US" sz="1800">
                <a:effectLst/>
                <a:latin typeface="Aptos" panose="020B0004020202020204" pitchFamily="34" charset="0"/>
                <a:ea typeface="Yu Mincho" panose="02020400000000000000" pitchFamily="18" charset="-128"/>
                <a:cs typeface="Times New Roman" panose="02020603050405020304" pitchFamily="18" charset="0"/>
              </a:rPr>
              <a:t> our music’s popularity and hence, our company’s profit.</a:t>
            </a:r>
            <a:r>
              <a:rPr lang="en-SG">
                <a:effectLst/>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Yu Mincho" panose="02020400000000000000" pitchFamily="18" charset="-128"/>
                <a:cs typeface="Times New Roman" panose="02020603050405020304" pitchFamily="18" charset="0"/>
              </a:rPr>
              <a:t>Additionally, random </a:t>
            </a:r>
            <a:r>
              <a:rPr lang="en-US" sz="1800" err="1">
                <a:effectLst/>
                <a:latin typeface="Aptos" panose="020B0004020202020204" pitchFamily="34" charset="0"/>
                <a:ea typeface="Yu Mincho" panose="02020400000000000000" pitchFamily="18" charset="-128"/>
                <a:cs typeface="Times New Roman" panose="02020603050405020304" pitchFamily="18" charset="0"/>
              </a:rPr>
              <a:t>undersampling</a:t>
            </a:r>
            <a:r>
              <a:rPr lang="en-US" sz="1800">
                <a:effectLst/>
                <a:latin typeface="Aptos" panose="020B0004020202020204" pitchFamily="34" charset="0"/>
                <a:ea typeface="Yu Mincho" panose="02020400000000000000" pitchFamily="18" charset="-128"/>
                <a:cs typeface="Times New Roman" panose="02020603050405020304" pitchFamily="18" charset="0"/>
              </a:rPr>
              <a:t> was used to reduce the majority class by randomly eliminating entries, </a:t>
            </a:r>
            <a:endParaRPr lang="en-US"/>
          </a:p>
        </p:txBody>
      </p:sp>
    </p:spTree>
    <p:extLst>
      <p:ext uri="{BB962C8B-B14F-4D97-AF65-F5344CB8AC3E}">
        <p14:creationId xmlns:p14="http://schemas.microsoft.com/office/powerpoint/2010/main" val="2392160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and </a:t>
            </a: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NearMiss</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which selects close data points and randomly removes some to balance the dataset.</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381379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After applying these sampling methods, the dataset achieved parity between the number of popular and non-popular songs, addressing the data imbalance.</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843751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499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469810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0469810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0469810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0469810e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450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effectLst/>
                <a:latin typeface="Aptos" panose="020B0004020202020204" pitchFamily="34" charset="0"/>
                <a:ea typeface="Yu Mincho" panose="02020400000000000000" pitchFamily="18" charset="-128"/>
                <a:cs typeface="Times New Roman" panose="02020603050405020304" pitchFamily="18" charset="0"/>
              </a:rPr>
              <a:t>After signing an artist, an agency must guide them to produce popular tracks.</a:t>
            </a:r>
            <a:r>
              <a:rPr lang="en-ID">
                <a:effectLst/>
              </a:rPr>
              <a:t> </a:t>
            </a:r>
            <a:endParaRPr/>
          </a:p>
        </p:txBody>
      </p:sp>
    </p:spTree>
    <p:extLst>
      <p:ext uri="{BB962C8B-B14F-4D97-AF65-F5344CB8AC3E}">
        <p14:creationId xmlns:p14="http://schemas.microsoft.com/office/powerpoint/2010/main" val="3574240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To aid this, we developed a model to predict track popularity using audio features.</a:t>
            </a:r>
            <a:r>
              <a:rPr lang="en-ID">
                <a:effectLst/>
              </a:rPr>
              <a:t> </a:t>
            </a:r>
            <a:endParaRPr lang="en-US"/>
          </a:p>
        </p:txBody>
      </p:sp>
    </p:spTree>
    <p:extLst>
      <p:ext uri="{BB962C8B-B14F-4D97-AF65-F5344CB8AC3E}">
        <p14:creationId xmlns:p14="http://schemas.microsoft.com/office/powerpoint/2010/main" val="2643728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We first split the `merged200k` dataset into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regression_test</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and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regression_train</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using SMOGN to sample ONLY the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regression_train</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for comparison under consistent test conditions.</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771593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Our initial results with linear regression showed the best R2 score is with the SMOGN-sampled training set, but the SMOGN-sampled test set performs miserably,</a:t>
            </a:r>
            <a:r>
              <a:rPr lang="en-ID">
                <a:effectLst/>
              </a:rPr>
              <a:t> </a:t>
            </a:r>
            <a:endParaRPr lang="en-US"/>
          </a:p>
        </p:txBody>
      </p:sp>
    </p:spTree>
    <p:extLst>
      <p:ext uri="{BB962C8B-B14F-4D97-AF65-F5344CB8AC3E}">
        <p14:creationId xmlns:p14="http://schemas.microsoft.com/office/powerpoint/2010/main" val="284951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69810e63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69810e63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Firstly, we will take you through the data extraction process to form our datasets.</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Indicating overfitting to synthetic data.</a:t>
            </a:r>
            <a:r>
              <a:rPr lang="en-ID">
                <a:effectLst/>
              </a:rPr>
              <a:t> </a:t>
            </a:r>
            <a:endParaRPr lang="en-US"/>
          </a:p>
        </p:txBody>
      </p:sp>
    </p:spTree>
    <p:extLst>
      <p:ext uri="{BB962C8B-B14F-4D97-AF65-F5344CB8AC3E}">
        <p14:creationId xmlns:p14="http://schemas.microsoft.com/office/powerpoint/2010/main" val="144862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Consequently, we explored other regression models on non-sampled data, finding the [press next] Gradient Boosting model the most effective.</a:t>
            </a:r>
            <a:r>
              <a:rPr lang="en-ID">
                <a:effectLst/>
              </a:rPr>
              <a:t> </a:t>
            </a:r>
            <a:endParaRPr lang="en-US"/>
          </a:p>
        </p:txBody>
      </p:sp>
    </p:spTree>
    <p:extLst>
      <p:ext uri="{BB962C8B-B14F-4D97-AF65-F5344CB8AC3E}">
        <p14:creationId xmlns:p14="http://schemas.microsoft.com/office/powerpoint/2010/main" val="4106879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However, K-fold cross-validation only yielded an average R2 score of 0.23 and an RMSE of 16, which were pretty bad.</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1241315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So, we shifted our approach to a classification problem to determine whether a song is popular. </a:t>
            </a:r>
            <a:endParaRPr lang="en-US"/>
          </a:p>
        </p:txBody>
      </p:sp>
    </p:spTree>
    <p:extLst>
      <p:ext uri="{BB962C8B-B14F-4D97-AF65-F5344CB8AC3E}">
        <p14:creationId xmlns:p14="http://schemas.microsoft.com/office/powerpoint/2010/main" val="37163271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We take the merged200k_classification dataset, train/test split,</a:t>
            </a:r>
            <a:r>
              <a:rPr lang="en-US" sz="1800" kern="100">
                <a:solidFill>
                  <a:srgbClr val="000000"/>
                </a:solidFill>
                <a:effectLst/>
                <a:latin typeface="Aptos" panose="020B0004020202020204" pitchFamily="34" charset="0"/>
                <a:ea typeface="Yu Mincho" panose="02020400000000000000" pitchFamily="18" charset="-128"/>
                <a:cs typeface="Times New Roman" panose="02020603050405020304" pitchFamily="18" charset="0"/>
              </a:rPr>
              <a:t> and sample the training dataset using various methods explained before.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663592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Logistic regression on the non-sampled data revealed a very low true positive rate</a:t>
            </a:r>
            <a:endParaRPr lang="en-US"/>
          </a:p>
        </p:txBody>
      </p:sp>
    </p:spTree>
    <p:extLst>
      <p:ext uri="{BB962C8B-B14F-4D97-AF65-F5344CB8AC3E}">
        <p14:creationId xmlns:p14="http://schemas.microsoft.com/office/powerpoint/2010/main" val="3218075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00">
                <a:effectLst/>
                <a:latin typeface="Aptos" panose="020B0004020202020204" pitchFamily="34" charset="0"/>
                <a:ea typeface="Yu Mincho" panose="02020400000000000000" pitchFamily="18" charset="-128"/>
                <a:cs typeface="Times New Roman" panose="02020603050405020304" pitchFamily="18" charset="0"/>
              </a:rPr>
              <a:t>due to an imbalanced training dataset with a majority of non-popular songs. </a:t>
            </a:r>
            <a:endParaRPr lang="en-ID"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418854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Resampling the dataset improved performance significantly. </a:t>
            </a:r>
          </a:p>
          <a:p>
            <a:endParaRPr lang="en-GB" sz="1800">
              <a:effectLst/>
              <a:latin typeface="Aptos" panose="020B0004020202020204" pitchFamily="34" charset="0"/>
              <a:ea typeface="Yu Mincho" panose="02020400000000000000" pitchFamily="18" charset="-128"/>
              <a:cs typeface="Times New Roman" panose="02020603050405020304" pitchFamily="18" charset="0"/>
            </a:endParaRPr>
          </a:p>
          <a:p>
            <a:r>
              <a:rPr lang="en-GB" sz="1800">
                <a:effectLst/>
                <a:latin typeface="Aptos" panose="020B0004020202020204" pitchFamily="34" charset="0"/>
                <a:ea typeface="Yu Mincho" panose="02020400000000000000" pitchFamily="18" charset="-128"/>
                <a:cs typeface="Times New Roman" panose="02020603050405020304" pitchFamily="18" charset="0"/>
              </a:rPr>
              <a:t>The </a:t>
            </a:r>
            <a:r>
              <a:rPr lang="en-GB" sz="1800" err="1">
                <a:effectLst/>
                <a:latin typeface="Aptos" panose="020B0004020202020204" pitchFamily="34" charset="0"/>
                <a:ea typeface="Yu Mincho" panose="02020400000000000000" pitchFamily="18" charset="-128"/>
                <a:cs typeface="Times New Roman" panose="02020603050405020304" pitchFamily="18" charset="0"/>
              </a:rPr>
              <a:t>NearMiss</a:t>
            </a:r>
            <a:r>
              <a:rPr lang="en-GB" sz="1800">
                <a:effectLst/>
                <a:latin typeface="Aptos" panose="020B0004020202020204" pitchFamily="34" charset="0"/>
                <a:ea typeface="Yu Mincho" panose="02020400000000000000" pitchFamily="18" charset="-128"/>
                <a:cs typeface="Times New Roman" panose="02020603050405020304" pitchFamily="18" charset="0"/>
              </a:rPr>
              <a:t> resampled dataset achieved the highest accuracy, but other resampled datasets, like random oversampling, </a:t>
            </a:r>
            <a:r>
              <a:rPr lang="en-GB" sz="1800" err="1">
                <a:effectLst/>
                <a:latin typeface="Aptos" panose="020B0004020202020204" pitchFamily="34" charset="0"/>
                <a:ea typeface="Yu Mincho" panose="02020400000000000000" pitchFamily="18" charset="-128"/>
                <a:cs typeface="Times New Roman" panose="02020603050405020304" pitchFamily="18" charset="0"/>
              </a:rPr>
              <a:t>undersampling</a:t>
            </a:r>
            <a:r>
              <a:rPr lang="en-GB" sz="1800">
                <a:effectLst/>
                <a:latin typeface="Aptos" panose="020B0004020202020204" pitchFamily="34" charset="0"/>
                <a:ea typeface="Yu Mincho" panose="02020400000000000000" pitchFamily="18" charset="-128"/>
                <a:cs typeface="Times New Roman" panose="02020603050405020304" pitchFamily="18" charset="0"/>
              </a:rPr>
              <a:t>, and SMOTE, offered higher true positive rates. </a:t>
            </a:r>
            <a:endParaRPr lang="en-US"/>
          </a:p>
        </p:txBody>
      </p:sp>
    </p:spTree>
    <p:extLst>
      <p:ext uri="{BB962C8B-B14F-4D97-AF65-F5344CB8AC3E}">
        <p14:creationId xmlns:p14="http://schemas.microsoft.com/office/powerpoint/2010/main" val="299966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Subsequent testing with different classification models showed that the random forest classifier was superior.</a:t>
            </a:r>
            <a:r>
              <a:rPr lang="en-ID">
                <a:effectLst/>
              </a:rPr>
              <a:t> </a:t>
            </a:r>
          </a:p>
          <a:p>
            <a:endParaRPr lang="en-ID">
              <a:effectLst/>
            </a:endParaRPr>
          </a:p>
          <a:p>
            <a:r>
              <a:rPr lang="en-ID">
                <a:effectLst/>
              </a:rPr>
              <a:t>These are the final results</a:t>
            </a:r>
          </a:p>
          <a:p>
            <a:endParaRPr lang="en-ID">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So which model should agencies use? Depends on the context.</a:t>
            </a:r>
          </a:p>
          <a:p>
            <a:endParaRPr lang="en-US"/>
          </a:p>
        </p:txBody>
      </p:sp>
    </p:spTree>
    <p:extLst>
      <p:ext uri="{BB962C8B-B14F-4D97-AF65-F5344CB8AC3E}">
        <p14:creationId xmlns:p14="http://schemas.microsoft.com/office/powerpoint/2010/main" val="2489859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Yu Mincho" panose="02020400000000000000" pitchFamily="18" charset="-128"/>
                <a:cs typeface="Times New Roman" panose="02020603050405020304" pitchFamily="18" charset="0"/>
              </a:rPr>
              <a:t>For a new agency with limited resources, a model trained on a randomly oversampled dataset would be advisable because it cautiously predicts fewer songs as popular, minimizing financial risk.</a:t>
            </a:r>
            <a:r>
              <a:rPr lang="en-ID">
                <a:effectLst/>
              </a:rPr>
              <a:t> </a:t>
            </a:r>
            <a:endParaRPr lang="en-US"/>
          </a:p>
        </p:txBody>
      </p:sp>
    </p:spTree>
    <p:extLst>
      <p:ext uri="{BB962C8B-B14F-4D97-AF65-F5344CB8AC3E}">
        <p14:creationId xmlns:p14="http://schemas.microsoft.com/office/powerpoint/2010/main" val="233601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00">
                <a:effectLst/>
                <a:latin typeface="Aptos" panose="020B0004020202020204" pitchFamily="34" charset="0"/>
                <a:ea typeface="Yu Mincho" panose="02020400000000000000" pitchFamily="18" charset="-128"/>
                <a:cs typeface="Times New Roman" panose="02020603050405020304" pitchFamily="18" charset="0"/>
              </a:rPr>
              <a:t>Instead of using purely online datasets, we decided to make our own by extracting data directly from Spotify. This was done using the Spotify API ‘</a:t>
            </a:r>
            <a:r>
              <a:rPr lang="en-GB" sz="11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GB" sz="11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1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a:p>
            <a:endParaRPr lang="en-GB"/>
          </a:p>
        </p:txBody>
      </p:sp>
    </p:spTree>
    <p:extLst>
      <p:ext uri="{BB962C8B-B14F-4D97-AF65-F5344CB8AC3E}">
        <p14:creationId xmlns:p14="http://schemas.microsoft.com/office/powerpoint/2010/main" val="3223558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 In contrast, a model trained on a randomly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undersampled</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dataset, which predicts more songs as popular, suits a larger, financially robust agency willing to risk occasional losses for more hit songs.</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3244405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SMOTE and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NearMiss</a:t>
            </a:r>
            <a:r>
              <a:rPr lang="en-GB" sz="1800" kern="100">
                <a:effectLst/>
                <a:latin typeface="Aptos" panose="020B0004020202020204" pitchFamily="34" charset="0"/>
                <a:ea typeface="Yu Mincho" panose="02020400000000000000" pitchFamily="18" charset="-128"/>
                <a:cs typeface="Times New Roman" panose="02020603050405020304" pitchFamily="18" charset="0"/>
              </a:rPr>
              <a:t> sampled datasets offer balanced options for agencies looking for a middle ground in prediction outcomes.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In summary, the choice of model and sampling method must align with the agency’s risk tolerance and resource availability. </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793589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And that concludes our presentation. Thank you.</a:t>
            </a:r>
            <a:endParaRPr lang="en-ID"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US"/>
          </a:p>
        </p:txBody>
      </p:sp>
    </p:spTree>
    <p:extLst>
      <p:ext uri="{BB962C8B-B14F-4D97-AF65-F5344CB8AC3E}">
        <p14:creationId xmlns:p14="http://schemas.microsoft.com/office/powerpoint/2010/main" val="289167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800" kern="100">
                <a:effectLst/>
                <a:latin typeface="Aptos" panose="020B0004020202020204" pitchFamily="34" charset="0"/>
                <a:ea typeface="Yu Mincho" panose="02020400000000000000" pitchFamily="18" charset="-128"/>
                <a:cs typeface="Times New Roman" panose="02020603050405020304" pitchFamily="18" charset="0"/>
              </a:rPr>
              <a:t>Instead of using purely online datasets, we decided to make our own by extracting data directly from Spotify. This was done using the Spotify API ‘</a:t>
            </a:r>
            <a:r>
              <a:rPr lang="en-GB" sz="18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GB" sz="1800" kern="100">
                <a:effectLst/>
                <a:latin typeface="Aptos" panose="020B0004020202020204" pitchFamily="34" charset="0"/>
                <a:ea typeface="Yu Mincho" panose="02020400000000000000" pitchFamily="18" charset="-128"/>
                <a:cs typeface="Times New Roman" panose="02020603050405020304" pitchFamily="18" charset="0"/>
              </a:rPr>
              <a:t>’.</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a:p>
            <a:endParaRPr lang="en-GB"/>
          </a:p>
        </p:txBody>
      </p:sp>
    </p:spTree>
    <p:extLst>
      <p:ext uri="{BB962C8B-B14F-4D97-AF65-F5344CB8AC3E}">
        <p14:creationId xmlns:p14="http://schemas.microsoft.com/office/powerpoint/2010/main" val="69986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err="1">
                <a:effectLst/>
                <a:latin typeface="Aptos" panose="020B0004020202020204" pitchFamily="34" charset="0"/>
                <a:ea typeface="Yu Mincho" panose="02020400000000000000" pitchFamily="18" charset="-128"/>
                <a:cs typeface="Times New Roman" panose="02020603050405020304" pitchFamily="18" charset="0"/>
              </a:rPr>
              <a:t>Spotipy</a:t>
            </a:r>
            <a:r>
              <a:rPr lang="en-US" sz="1800" kern="100">
                <a:effectLst/>
                <a:latin typeface="Aptos" panose="020B0004020202020204" pitchFamily="34" charset="0"/>
                <a:ea typeface="Yu Mincho" panose="02020400000000000000" pitchFamily="18" charset="-128"/>
                <a:cs typeface="Times New Roman" panose="02020603050405020304" pitchFamily="18" charset="0"/>
              </a:rPr>
              <a:t> allows us to extract information about a track such as track and artist popularity scores and even more detailed information such as the audio features of the song. For our analyses, the following features were extracted using the API.</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26751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10469810e63_0_2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10469810e63_0_2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Aptos" panose="020B0004020202020204" pitchFamily="34" charset="0"/>
                <a:ea typeface="Yu Mincho" panose="02020400000000000000" pitchFamily="18" charset="-128"/>
                <a:cs typeface="Times New Roman" panose="02020603050405020304" pitchFamily="18" charset="0"/>
              </a:rPr>
              <a:t>Our data extraction process forms four dataset files as shown here. For the final analyses, only merged20k.csv and merged200k.csv are used. </a:t>
            </a:r>
            <a:endParaRPr lang="en-SG" sz="1800" kern="100">
              <a:effectLst/>
              <a:latin typeface="Aptos" panose="020B000402020202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454288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672700" y="1348100"/>
            <a:ext cx="3818100" cy="2265300"/>
          </a:xfrm>
          <a:prstGeom prst="rect">
            <a:avLst/>
          </a:prstGeom>
        </p:spPr>
        <p:txBody>
          <a:bodyPr spcFirstLastPara="1" wrap="square" lIns="0" tIns="0" rIns="0" bIns="0" anchor="b" anchorCtr="0">
            <a:noAutofit/>
          </a:bodyPr>
          <a:lstStyle>
            <a:lvl1pPr lvl="0" algn="ctr">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03400" y="3850775"/>
            <a:ext cx="3756600" cy="273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flipH="1">
            <a:off x="5874450" y="3768125"/>
            <a:ext cx="2304900" cy="438900"/>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atin typeface="DM Serif Display"/>
                <a:ea typeface="DM Serif Display"/>
                <a:cs typeface="DM Serif Display"/>
                <a:sym typeface="DM Serif Displ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 name="Google Shape;189;p13"/>
          <p:cNvSpPr txBox="1">
            <a:spLocks noGrp="1"/>
          </p:cNvSpPr>
          <p:nvPr>
            <p:ph type="subTitle" idx="1"/>
          </p:nvPr>
        </p:nvSpPr>
        <p:spPr>
          <a:xfrm>
            <a:off x="1453900" y="2163050"/>
            <a:ext cx="2661600" cy="543000"/>
          </a:xfrm>
          <a:prstGeom prst="rect">
            <a:avLst/>
          </a:prstGeom>
        </p:spPr>
        <p:txBody>
          <a:bodyPr spcFirstLastPara="1" wrap="square" lIns="0" tIns="0" rIns="0" bIns="0" anchor="t" anchorCtr="0">
            <a:noAutofit/>
          </a:bodyPr>
          <a:lstStyle>
            <a:lvl1pPr lvl="0" algn="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90" name="Google Shape;190;p13"/>
          <p:cNvSpPr txBox="1">
            <a:spLocks noGrp="1"/>
          </p:cNvSpPr>
          <p:nvPr>
            <p:ph type="subTitle" idx="2"/>
          </p:nvPr>
        </p:nvSpPr>
        <p:spPr>
          <a:xfrm>
            <a:off x="1453900" y="1791400"/>
            <a:ext cx="2661600" cy="393600"/>
          </a:xfrm>
          <a:prstGeom prst="rect">
            <a:avLst/>
          </a:prstGeom>
        </p:spPr>
        <p:txBody>
          <a:bodyPr spcFirstLastPara="1" wrap="square" lIns="0" tIns="0" rIns="0" bIns="0" anchor="t" anchorCtr="0">
            <a:noAutofit/>
          </a:bodyPr>
          <a:lstStyle>
            <a:lvl1pPr lvl="0" algn="r">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1" name="Google Shape;191;p13"/>
          <p:cNvSpPr txBox="1">
            <a:spLocks noGrp="1"/>
          </p:cNvSpPr>
          <p:nvPr>
            <p:ph type="subTitle" idx="3"/>
          </p:nvPr>
        </p:nvSpPr>
        <p:spPr>
          <a:xfrm>
            <a:off x="5028500" y="2163050"/>
            <a:ext cx="2661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3"/>
          <p:cNvSpPr txBox="1">
            <a:spLocks noGrp="1"/>
          </p:cNvSpPr>
          <p:nvPr>
            <p:ph type="subTitle" idx="4"/>
          </p:nvPr>
        </p:nvSpPr>
        <p:spPr>
          <a:xfrm>
            <a:off x="5028500" y="1791400"/>
            <a:ext cx="2661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3" name="Google Shape;193;p13"/>
          <p:cNvSpPr txBox="1">
            <a:spLocks noGrp="1"/>
          </p:cNvSpPr>
          <p:nvPr>
            <p:ph type="title" idx="5" hasCustomPrompt="1"/>
          </p:nvPr>
        </p:nvSpPr>
        <p:spPr>
          <a:xfrm>
            <a:off x="2282800" y="1056088"/>
            <a:ext cx="1832700" cy="735300"/>
          </a:xfrm>
          <a:prstGeom prst="rect">
            <a:avLst/>
          </a:prstGeom>
        </p:spPr>
        <p:txBody>
          <a:bodyPr spcFirstLastPara="1" wrap="square" lIns="0" tIns="0" rIns="0" bIns="0" anchor="b" anchorCtr="0">
            <a:noAutofit/>
          </a:bodyPr>
          <a:lstStyle>
            <a:lvl1pPr lvl="0" algn="r"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194" name="Google Shape;194;p13"/>
          <p:cNvSpPr txBox="1">
            <a:spLocks noGrp="1"/>
          </p:cNvSpPr>
          <p:nvPr>
            <p:ph type="title" idx="6" hasCustomPrompt="1"/>
          </p:nvPr>
        </p:nvSpPr>
        <p:spPr>
          <a:xfrm>
            <a:off x="5028500" y="1056088"/>
            <a:ext cx="1832700" cy="735300"/>
          </a:xfrm>
          <a:prstGeom prst="rect">
            <a:avLst/>
          </a:prstGeom>
        </p:spPr>
        <p:txBody>
          <a:bodyPr spcFirstLastPara="1" wrap="square" lIns="0" tIns="0" rIns="0" bIns="0" anchor="b" anchorCtr="0">
            <a:noAutofit/>
          </a:bodyPr>
          <a:lstStyle>
            <a:lvl1pPr lvl="0" algn="l"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195" name="Google Shape;195;p13"/>
          <p:cNvSpPr txBox="1">
            <a:spLocks noGrp="1"/>
          </p:cNvSpPr>
          <p:nvPr>
            <p:ph type="subTitle" idx="7"/>
          </p:nvPr>
        </p:nvSpPr>
        <p:spPr>
          <a:xfrm>
            <a:off x="1453900" y="3984300"/>
            <a:ext cx="2661600" cy="543000"/>
          </a:xfrm>
          <a:prstGeom prst="rect">
            <a:avLst/>
          </a:prstGeom>
        </p:spPr>
        <p:txBody>
          <a:bodyPr spcFirstLastPara="1" wrap="square" lIns="0" tIns="0" rIns="0" bIns="0"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6" name="Google Shape;196;p13"/>
          <p:cNvSpPr txBox="1">
            <a:spLocks noGrp="1"/>
          </p:cNvSpPr>
          <p:nvPr>
            <p:ph type="subTitle" idx="8"/>
          </p:nvPr>
        </p:nvSpPr>
        <p:spPr>
          <a:xfrm>
            <a:off x="1453900" y="3612650"/>
            <a:ext cx="2661600" cy="393600"/>
          </a:xfrm>
          <a:prstGeom prst="rect">
            <a:avLst/>
          </a:prstGeom>
        </p:spPr>
        <p:txBody>
          <a:bodyPr spcFirstLastPara="1" wrap="square" lIns="0" tIns="0" rIns="0" bIns="0" anchor="t" anchorCtr="0">
            <a:noAutofit/>
          </a:bodyPr>
          <a:lstStyle>
            <a:lvl1pPr lvl="0" algn="r"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7" name="Google Shape;197;p13"/>
          <p:cNvSpPr txBox="1">
            <a:spLocks noGrp="1"/>
          </p:cNvSpPr>
          <p:nvPr>
            <p:ph type="subTitle" idx="9"/>
          </p:nvPr>
        </p:nvSpPr>
        <p:spPr>
          <a:xfrm>
            <a:off x="5028500" y="3984300"/>
            <a:ext cx="2661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8" name="Google Shape;198;p13"/>
          <p:cNvSpPr txBox="1">
            <a:spLocks noGrp="1"/>
          </p:cNvSpPr>
          <p:nvPr>
            <p:ph type="subTitle" idx="13"/>
          </p:nvPr>
        </p:nvSpPr>
        <p:spPr>
          <a:xfrm>
            <a:off x="5028500" y="3612650"/>
            <a:ext cx="2661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199" name="Google Shape;199;p13"/>
          <p:cNvSpPr txBox="1">
            <a:spLocks noGrp="1"/>
          </p:cNvSpPr>
          <p:nvPr>
            <p:ph type="title" idx="14" hasCustomPrompt="1"/>
          </p:nvPr>
        </p:nvSpPr>
        <p:spPr>
          <a:xfrm>
            <a:off x="2282800" y="2877338"/>
            <a:ext cx="1832700" cy="735300"/>
          </a:xfrm>
          <a:prstGeom prst="rect">
            <a:avLst/>
          </a:prstGeom>
        </p:spPr>
        <p:txBody>
          <a:bodyPr spcFirstLastPara="1" wrap="square" lIns="0" tIns="0" rIns="0" bIns="0" anchor="b" anchorCtr="0">
            <a:noAutofit/>
          </a:bodyPr>
          <a:lstStyle>
            <a:lvl1pPr lvl="0" algn="r"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sp>
        <p:nvSpPr>
          <p:cNvPr id="200" name="Google Shape;200;p13"/>
          <p:cNvSpPr txBox="1">
            <a:spLocks noGrp="1"/>
          </p:cNvSpPr>
          <p:nvPr>
            <p:ph type="title" idx="15" hasCustomPrompt="1"/>
          </p:nvPr>
        </p:nvSpPr>
        <p:spPr>
          <a:xfrm>
            <a:off x="5028500" y="2877338"/>
            <a:ext cx="1832700" cy="735300"/>
          </a:xfrm>
          <a:prstGeom prst="rect">
            <a:avLst/>
          </a:prstGeom>
        </p:spPr>
        <p:txBody>
          <a:bodyPr spcFirstLastPara="1" wrap="square" lIns="0" tIns="0" rIns="0" bIns="0" anchor="b" anchorCtr="0">
            <a:noAutofit/>
          </a:bodyPr>
          <a:lstStyle>
            <a:lvl1pPr lvl="0" algn="l" rtl="0">
              <a:spcBef>
                <a:spcPts val="0"/>
              </a:spcBef>
              <a:spcAft>
                <a:spcPts val="0"/>
              </a:spcAft>
              <a:buSzPts val="5000"/>
              <a:buNone/>
              <a:defRPr sz="5000"/>
            </a:lvl1pPr>
            <a:lvl2pPr lvl="1" algn="l" rtl="0">
              <a:spcBef>
                <a:spcPts val="0"/>
              </a:spcBef>
              <a:spcAft>
                <a:spcPts val="0"/>
              </a:spcAft>
              <a:buSzPts val="5000"/>
              <a:buNone/>
              <a:defRPr sz="5000"/>
            </a:lvl2pPr>
            <a:lvl3pPr lvl="2" algn="l" rtl="0">
              <a:spcBef>
                <a:spcPts val="0"/>
              </a:spcBef>
              <a:spcAft>
                <a:spcPts val="0"/>
              </a:spcAft>
              <a:buSzPts val="5000"/>
              <a:buNone/>
              <a:defRPr sz="5000"/>
            </a:lvl3pPr>
            <a:lvl4pPr lvl="3" algn="l" rtl="0">
              <a:spcBef>
                <a:spcPts val="0"/>
              </a:spcBef>
              <a:spcAft>
                <a:spcPts val="0"/>
              </a:spcAft>
              <a:buSzPts val="5000"/>
              <a:buNone/>
              <a:defRPr sz="5000"/>
            </a:lvl4pPr>
            <a:lvl5pPr lvl="4" algn="l" rtl="0">
              <a:spcBef>
                <a:spcPts val="0"/>
              </a:spcBef>
              <a:spcAft>
                <a:spcPts val="0"/>
              </a:spcAft>
              <a:buSzPts val="5000"/>
              <a:buNone/>
              <a:defRPr sz="5000"/>
            </a:lvl5pPr>
            <a:lvl6pPr lvl="5" algn="l" rtl="0">
              <a:spcBef>
                <a:spcPts val="0"/>
              </a:spcBef>
              <a:spcAft>
                <a:spcPts val="0"/>
              </a:spcAft>
              <a:buSzPts val="5000"/>
              <a:buNone/>
              <a:defRPr sz="5000"/>
            </a:lvl6pPr>
            <a:lvl7pPr lvl="6" algn="l" rtl="0">
              <a:spcBef>
                <a:spcPts val="0"/>
              </a:spcBef>
              <a:spcAft>
                <a:spcPts val="0"/>
              </a:spcAft>
              <a:buSzPts val="5000"/>
              <a:buNone/>
              <a:defRPr sz="5000"/>
            </a:lvl7pPr>
            <a:lvl8pPr lvl="7" algn="l" rtl="0">
              <a:spcBef>
                <a:spcPts val="0"/>
              </a:spcBef>
              <a:spcAft>
                <a:spcPts val="0"/>
              </a:spcAft>
              <a:buSzPts val="5000"/>
              <a:buNone/>
              <a:defRPr sz="5000"/>
            </a:lvl8pPr>
            <a:lvl9pPr lvl="8" algn="l" rtl="0">
              <a:spcBef>
                <a:spcPts val="0"/>
              </a:spcBef>
              <a:spcAft>
                <a:spcPts val="0"/>
              </a:spcAft>
              <a:buSzPts val="5000"/>
              <a:buNone/>
              <a:defRPr sz="5000"/>
            </a:lvl9pPr>
          </a:lstStyle>
          <a:p>
            <a:r>
              <a:t>xx%</a:t>
            </a:r>
          </a:p>
        </p:txBody>
      </p:sp>
      <p:cxnSp>
        <p:nvCxnSpPr>
          <p:cNvPr id="201" name="Google Shape;201;p13"/>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02" name="Google Shape;202;p13"/>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03" name="Google Shape;203;p13"/>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04" name="Google Shape;204;p13"/>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05" name="Google Shape;205;p13"/>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206" name="Google Shape;206;p13"/>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3"/>
          <p:cNvGrpSpPr/>
          <p:nvPr/>
        </p:nvGrpSpPr>
        <p:grpSpPr>
          <a:xfrm flipH="1">
            <a:off x="2960922" y="4689966"/>
            <a:ext cx="3222156" cy="218272"/>
            <a:chOff x="2598975" y="5244925"/>
            <a:chExt cx="3410050" cy="231000"/>
          </a:xfrm>
        </p:grpSpPr>
        <p:sp>
          <p:nvSpPr>
            <p:cNvPr id="209" name="Google Shape;209;p13"/>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1359425" y="2033250"/>
            <a:ext cx="2845200" cy="1197000"/>
          </a:xfrm>
          <a:prstGeom prst="rect">
            <a:avLst/>
          </a:prstGeom>
        </p:spPr>
        <p:txBody>
          <a:bodyPr spcFirstLastPara="1" wrap="square" lIns="0" tIns="0" rIns="0" bIns="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7" name="Google Shape;217;p14"/>
          <p:cNvSpPr txBox="1">
            <a:spLocks noGrp="1"/>
          </p:cNvSpPr>
          <p:nvPr>
            <p:ph type="subTitle" idx="1"/>
          </p:nvPr>
        </p:nvSpPr>
        <p:spPr>
          <a:xfrm>
            <a:off x="5644500" y="2093250"/>
            <a:ext cx="2779500" cy="1077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_1">
    <p:spTree>
      <p:nvGrpSpPr>
        <p:cNvPr id="1" name="Shape 218"/>
        <p:cNvGrpSpPr/>
        <p:nvPr/>
      </p:nvGrpSpPr>
      <p:grpSpPr>
        <a:xfrm>
          <a:off x="0" y="0"/>
          <a:ext cx="0" cy="0"/>
          <a:chOff x="0" y="0"/>
          <a:chExt cx="0" cy="0"/>
        </a:xfrm>
      </p:grpSpPr>
      <p:grpSp>
        <p:nvGrpSpPr>
          <p:cNvPr id="219" name="Google Shape;219;p15"/>
          <p:cNvGrpSpPr/>
          <p:nvPr/>
        </p:nvGrpSpPr>
        <p:grpSpPr>
          <a:xfrm>
            <a:off x="-71700" y="-63175"/>
            <a:ext cx="9287400" cy="5259600"/>
            <a:chOff x="-71700" y="-63175"/>
            <a:chExt cx="9287400" cy="5259600"/>
          </a:xfrm>
        </p:grpSpPr>
        <p:cxnSp>
          <p:nvCxnSpPr>
            <p:cNvPr id="220" name="Google Shape;220;p15"/>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21" name="Google Shape;221;p15"/>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22" name="Google Shape;222;p15"/>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223" name="Google Shape;223;p15"/>
            <p:cNvSpPr/>
            <p:nvPr/>
          </p:nvSpPr>
          <p:spPr>
            <a:xfrm flipH="1">
              <a:off x="218252" y="208113"/>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218252" y="46622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8665352" y="46622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665352" y="208113"/>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5"/>
            <p:cNvGrpSpPr/>
            <p:nvPr/>
          </p:nvGrpSpPr>
          <p:grpSpPr>
            <a:xfrm flipH="1">
              <a:off x="2960922" y="4689966"/>
              <a:ext cx="3222156" cy="218272"/>
              <a:chOff x="2598975" y="5244925"/>
              <a:chExt cx="3410050" cy="231000"/>
            </a:xfrm>
          </p:grpSpPr>
          <p:sp>
            <p:nvSpPr>
              <p:cNvPr id="228" name="Google Shape;228;p15"/>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 name="Google Shape;234;p15"/>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grpSp>
      <p:sp>
        <p:nvSpPr>
          <p:cNvPr id="235" name="Google Shape;235;p15"/>
          <p:cNvSpPr txBox="1">
            <a:spLocks noGrp="1"/>
          </p:cNvSpPr>
          <p:nvPr>
            <p:ph type="title"/>
          </p:nvPr>
        </p:nvSpPr>
        <p:spPr>
          <a:xfrm>
            <a:off x="5141888" y="1732363"/>
            <a:ext cx="3029100" cy="536700"/>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lvl1pPr lvl="0" algn="l" rtl="0">
              <a:spcBef>
                <a:spcPts val="0"/>
              </a:spcBef>
              <a:spcAft>
                <a:spcPts val="0"/>
              </a:spcAft>
              <a:buSzPts val="4200"/>
              <a:buNone/>
              <a:defRPr/>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36" name="Google Shape;236;p15"/>
          <p:cNvSpPr txBox="1">
            <a:spLocks noGrp="1"/>
          </p:cNvSpPr>
          <p:nvPr>
            <p:ph type="subTitle" idx="1"/>
          </p:nvPr>
        </p:nvSpPr>
        <p:spPr>
          <a:xfrm>
            <a:off x="5141888" y="2391438"/>
            <a:ext cx="2929800" cy="101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9" name="Google Shape;239;p16"/>
          <p:cNvGrpSpPr/>
          <p:nvPr/>
        </p:nvGrpSpPr>
        <p:grpSpPr>
          <a:xfrm>
            <a:off x="-71700" y="-63175"/>
            <a:ext cx="9287400" cy="5259600"/>
            <a:chOff x="-71700" y="-63175"/>
            <a:chExt cx="9287400" cy="5259600"/>
          </a:xfrm>
        </p:grpSpPr>
        <p:cxnSp>
          <p:nvCxnSpPr>
            <p:cNvPr id="240" name="Google Shape;240;p16"/>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41" name="Google Shape;241;p16"/>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16"/>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43" name="Google Shape;243;p16"/>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244" name="Google Shape;244;p16"/>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245" name="Google Shape;245;p16"/>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6"/>
            <p:cNvGrpSpPr/>
            <p:nvPr/>
          </p:nvGrpSpPr>
          <p:grpSpPr>
            <a:xfrm flipH="1">
              <a:off x="2960922" y="4689966"/>
              <a:ext cx="3222156" cy="218272"/>
              <a:chOff x="2598975" y="5244925"/>
              <a:chExt cx="3410050" cy="231000"/>
            </a:xfrm>
          </p:grpSpPr>
          <p:sp>
            <p:nvSpPr>
              <p:cNvPr id="248" name="Google Shape;248;p1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4" name="Google Shape;254;p16"/>
          <p:cNvSpPr txBox="1">
            <a:spLocks noGrp="1"/>
          </p:cNvSpPr>
          <p:nvPr>
            <p:ph type="subTitle" idx="1"/>
          </p:nvPr>
        </p:nvSpPr>
        <p:spPr>
          <a:xfrm>
            <a:off x="784350" y="2864388"/>
            <a:ext cx="3549000" cy="9120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_AND_BODY_2">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27" name="Google Shape;327;p21"/>
          <p:cNvGrpSpPr/>
          <p:nvPr/>
        </p:nvGrpSpPr>
        <p:grpSpPr>
          <a:xfrm>
            <a:off x="-71700" y="-63175"/>
            <a:ext cx="9287400" cy="5259600"/>
            <a:chOff x="-71700" y="-63175"/>
            <a:chExt cx="9287400" cy="5259600"/>
          </a:xfrm>
        </p:grpSpPr>
        <p:cxnSp>
          <p:nvCxnSpPr>
            <p:cNvPr id="328" name="Google Shape;328;p21"/>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29" name="Google Shape;329;p21"/>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30" name="Google Shape;330;p21"/>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31" name="Google Shape;331;p21"/>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21"/>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333" name="Google Shape;333;p21"/>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1"/>
            <p:cNvGrpSpPr/>
            <p:nvPr/>
          </p:nvGrpSpPr>
          <p:grpSpPr>
            <a:xfrm flipH="1">
              <a:off x="2960922" y="4689966"/>
              <a:ext cx="3222156" cy="218272"/>
              <a:chOff x="2598975" y="5244925"/>
              <a:chExt cx="3410050" cy="231000"/>
            </a:xfrm>
          </p:grpSpPr>
          <p:sp>
            <p:nvSpPr>
              <p:cNvPr id="336" name="Google Shape;336;p21"/>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 name="Google Shape;342;p21"/>
          <p:cNvSpPr txBox="1">
            <a:spLocks noGrp="1"/>
          </p:cNvSpPr>
          <p:nvPr>
            <p:ph type="subTitle" idx="1"/>
          </p:nvPr>
        </p:nvSpPr>
        <p:spPr>
          <a:xfrm>
            <a:off x="2315591" y="200972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3" name="Google Shape;343;p21"/>
          <p:cNvSpPr txBox="1">
            <a:spLocks noGrp="1"/>
          </p:cNvSpPr>
          <p:nvPr>
            <p:ph type="subTitle" idx="2"/>
          </p:nvPr>
        </p:nvSpPr>
        <p:spPr>
          <a:xfrm>
            <a:off x="2315591" y="163807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4" name="Google Shape;344;p21"/>
          <p:cNvSpPr txBox="1">
            <a:spLocks noGrp="1"/>
          </p:cNvSpPr>
          <p:nvPr>
            <p:ph type="subTitle" idx="3"/>
          </p:nvPr>
        </p:nvSpPr>
        <p:spPr>
          <a:xfrm>
            <a:off x="5356066" y="200972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5" name="Google Shape;345;p21"/>
          <p:cNvSpPr txBox="1">
            <a:spLocks noGrp="1"/>
          </p:cNvSpPr>
          <p:nvPr>
            <p:ph type="subTitle" idx="4"/>
          </p:nvPr>
        </p:nvSpPr>
        <p:spPr>
          <a:xfrm>
            <a:off x="5356066" y="163807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6" name="Google Shape;346;p21"/>
          <p:cNvSpPr txBox="1">
            <a:spLocks noGrp="1"/>
          </p:cNvSpPr>
          <p:nvPr>
            <p:ph type="subTitle" idx="5"/>
          </p:nvPr>
        </p:nvSpPr>
        <p:spPr>
          <a:xfrm>
            <a:off x="2315591" y="337377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7" name="Google Shape;347;p21"/>
          <p:cNvSpPr txBox="1">
            <a:spLocks noGrp="1"/>
          </p:cNvSpPr>
          <p:nvPr>
            <p:ph type="subTitle" idx="6"/>
          </p:nvPr>
        </p:nvSpPr>
        <p:spPr>
          <a:xfrm>
            <a:off x="2315591" y="300212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
        <p:nvSpPr>
          <p:cNvPr id="348" name="Google Shape;348;p21"/>
          <p:cNvSpPr txBox="1">
            <a:spLocks noGrp="1"/>
          </p:cNvSpPr>
          <p:nvPr>
            <p:ph type="subTitle" idx="7"/>
          </p:nvPr>
        </p:nvSpPr>
        <p:spPr>
          <a:xfrm>
            <a:off x="5356066" y="3373775"/>
            <a:ext cx="2124600" cy="5430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9" name="Google Shape;349;p21"/>
          <p:cNvSpPr txBox="1">
            <a:spLocks noGrp="1"/>
          </p:cNvSpPr>
          <p:nvPr>
            <p:ph type="subTitle" idx="8"/>
          </p:nvPr>
        </p:nvSpPr>
        <p:spPr>
          <a:xfrm>
            <a:off x="5356066" y="3002125"/>
            <a:ext cx="2124600" cy="393600"/>
          </a:xfrm>
          <a:prstGeom prst="rect">
            <a:avLst/>
          </a:prstGeom>
        </p:spPr>
        <p:txBody>
          <a:bodyPr spcFirstLastPara="1" wrap="square" lIns="0" tIns="0" rIns="0" bIns="0" anchor="t" anchorCtr="0">
            <a:noAutofit/>
          </a:bodyPr>
          <a:lstStyle>
            <a:lvl1pPr lvl="0" rtl="0">
              <a:spcBef>
                <a:spcPts val="0"/>
              </a:spcBef>
              <a:spcAft>
                <a:spcPts val="0"/>
              </a:spcAft>
              <a:buSzPts val="2000"/>
              <a:buFont typeface="DM Serif Display"/>
              <a:buNone/>
              <a:defRPr sz="2000">
                <a:highlight>
                  <a:schemeClr val="dk2"/>
                </a:highlight>
                <a:latin typeface="DM Serif Display"/>
                <a:ea typeface="DM Serif Display"/>
                <a:cs typeface="DM Serif Display"/>
                <a:sym typeface="DM Serif Display"/>
              </a:defRPr>
            </a:lvl1pPr>
            <a:lvl2pPr lvl="1" rtl="0">
              <a:spcBef>
                <a:spcPts val="0"/>
              </a:spcBef>
              <a:spcAft>
                <a:spcPts val="0"/>
              </a:spcAft>
              <a:buSzPts val="2000"/>
              <a:buFont typeface="DM Serif Display"/>
              <a:buNone/>
              <a:defRPr sz="2000">
                <a:latin typeface="DM Serif Display"/>
                <a:ea typeface="DM Serif Display"/>
                <a:cs typeface="DM Serif Display"/>
                <a:sym typeface="DM Serif Display"/>
              </a:defRPr>
            </a:lvl2pPr>
            <a:lvl3pPr lvl="2" rtl="0">
              <a:spcBef>
                <a:spcPts val="0"/>
              </a:spcBef>
              <a:spcAft>
                <a:spcPts val="0"/>
              </a:spcAft>
              <a:buSzPts val="2000"/>
              <a:buFont typeface="DM Serif Display"/>
              <a:buNone/>
              <a:defRPr sz="2000">
                <a:latin typeface="DM Serif Display"/>
                <a:ea typeface="DM Serif Display"/>
                <a:cs typeface="DM Serif Display"/>
                <a:sym typeface="DM Serif Display"/>
              </a:defRPr>
            </a:lvl3pPr>
            <a:lvl4pPr lvl="3" rtl="0">
              <a:spcBef>
                <a:spcPts val="0"/>
              </a:spcBef>
              <a:spcAft>
                <a:spcPts val="0"/>
              </a:spcAft>
              <a:buSzPts val="2000"/>
              <a:buFont typeface="DM Serif Display"/>
              <a:buNone/>
              <a:defRPr sz="2000">
                <a:latin typeface="DM Serif Display"/>
                <a:ea typeface="DM Serif Display"/>
                <a:cs typeface="DM Serif Display"/>
                <a:sym typeface="DM Serif Display"/>
              </a:defRPr>
            </a:lvl4pPr>
            <a:lvl5pPr lvl="4" rtl="0">
              <a:spcBef>
                <a:spcPts val="0"/>
              </a:spcBef>
              <a:spcAft>
                <a:spcPts val="0"/>
              </a:spcAft>
              <a:buSzPts val="2000"/>
              <a:buFont typeface="DM Serif Display"/>
              <a:buNone/>
              <a:defRPr sz="2000">
                <a:latin typeface="DM Serif Display"/>
                <a:ea typeface="DM Serif Display"/>
                <a:cs typeface="DM Serif Display"/>
                <a:sym typeface="DM Serif Display"/>
              </a:defRPr>
            </a:lvl5pPr>
            <a:lvl6pPr lvl="5" rtl="0">
              <a:spcBef>
                <a:spcPts val="0"/>
              </a:spcBef>
              <a:spcAft>
                <a:spcPts val="0"/>
              </a:spcAft>
              <a:buSzPts val="2000"/>
              <a:buFont typeface="DM Serif Display"/>
              <a:buNone/>
              <a:defRPr sz="2000">
                <a:latin typeface="DM Serif Display"/>
                <a:ea typeface="DM Serif Display"/>
                <a:cs typeface="DM Serif Display"/>
                <a:sym typeface="DM Serif Display"/>
              </a:defRPr>
            </a:lvl6pPr>
            <a:lvl7pPr lvl="6" rtl="0">
              <a:spcBef>
                <a:spcPts val="0"/>
              </a:spcBef>
              <a:spcAft>
                <a:spcPts val="0"/>
              </a:spcAft>
              <a:buSzPts val="2000"/>
              <a:buFont typeface="DM Serif Display"/>
              <a:buNone/>
              <a:defRPr sz="2000">
                <a:latin typeface="DM Serif Display"/>
                <a:ea typeface="DM Serif Display"/>
                <a:cs typeface="DM Serif Display"/>
                <a:sym typeface="DM Serif Display"/>
              </a:defRPr>
            </a:lvl7pPr>
            <a:lvl8pPr lvl="7" rtl="0">
              <a:spcBef>
                <a:spcPts val="0"/>
              </a:spcBef>
              <a:spcAft>
                <a:spcPts val="0"/>
              </a:spcAft>
              <a:buSzPts val="2000"/>
              <a:buFont typeface="DM Serif Display"/>
              <a:buNone/>
              <a:defRPr sz="2000">
                <a:latin typeface="DM Serif Display"/>
                <a:ea typeface="DM Serif Display"/>
                <a:cs typeface="DM Serif Display"/>
                <a:sym typeface="DM Serif Display"/>
              </a:defRPr>
            </a:lvl8pPr>
            <a:lvl9pPr lvl="8" rtl="0">
              <a:spcBef>
                <a:spcPts val="0"/>
              </a:spcBef>
              <a:spcAft>
                <a:spcPts val="0"/>
              </a:spcAft>
              <a:buSzPts val="2000"/>
              <a:buFont typeface="DM Serif Display"/>
              <a:buNone/>
              <a:defRPr sz="2000">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TITLE_AND_BODY_2_2">
    <p:spTree>
      <p:nvGrpSpPr>
        <p:cNvPr id="1" name="Shape 413"/>
        <p:cNvGrpSpPr/>
        <p:nvPr/>
      </p:nvGrpSpPr>
      <p:grpSpPr>
        <a:xfrm>
          <a:off x="0" y="0"/>
          <a:ext cx="0" cy="0"/>
          <a:chOff x="0" y="0"/>
          <a:chExt cx="0" cy="0"/>
        </a:xfrm>
      </p:grpSpPr>
      <p:grpSp>
        <p:nvGrpSpPr>
          <p:cNvPr id="414" name="Google Shape;414;p25"/>
          <p:cNvGrpSpPr/>
          <p:nvPr/>
        </p:nvGrpSpPr>
        <p:grpSpPr>
          <a:xfrm>
            <a:off x="-71700" y="-63175"/>
            <a:ext cx="9287400" cy="5259600"/>
            <a:chOff x="-71700" y="-63175"/>
            <a:chExt cx="9287400" cy="5259600"/>
          </a:xfrm>
        </p:grpSpPr>
        <p:cxnSp>
          <p:nvCxnSpPr>
            <p:cNvPr id="415" name="Google Shape;415;p25"/>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416" name="Google Shape;416;p25"/>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417" name="Google Shape;417;p25"/>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18" name="Google Shape;418;p25"/>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19" name="Google Shape;419;p25"/>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420" name="Google Shape;420;p25"/>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5"/>
            <p:cNvGrpSpPr/>
            <p:nvPr/>
          </p:nvGrpSpPr>
          <p:grpSpPr>
            <a:xfrm flipH="1">
              <a:off x="2960922" y="4689966"/>
              <a:ext cx="3222156" cy="218272"/>
              <a:chOff x="2598975" y="5244925"/>
              <a:chExt cx="3410050" cy="231000"/>
            </a:xfrm>
          </p:grpSpPr>
          <p:sp>
            <p:nvSpPr>
              <p:cNvPr id="423" name="Google Shape;423;p25"/>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IG_NUMBER_1">
    <p:bg>
      <p:bgPr>
        <a:blipFill>
          <a:blip r:embed="rId2">
            <a:alphaModFix/>
          </a:blip>
          <a:stretch>
            <a:fillRect/>
          </a:stretch>
        </a:blipFill>
        <a:effectLst/>
      </p:bgPr>
    </p:bg>
    <p:spTree>
      <p:nvGrpSpPr>
        <p:cNvPr id="1" name="Shape 429"/>
        <p:cNvGrpSpPr/>
        <p:nvPr/>
      </p:nvGrpSpPr>
      <p:grpSpPr>
        <a:xfrm>
          <a:off x="0" y="0"/>
          <a:ext cx="0" cy="0"/>
          <a:chOff x="0" y="0"/>
          <a:chExt cx="0" cy="0"/>
        </a:xfrm>
      </p:grpSpPr>
      <p:grpSp>
        <p:nvGrpSpPr>
          <p:cNvPr id="430" name="Google Shape;430;p26"/>
          <p:cNvGrpSpPr/>
          <p:nvPr/>
        </p:nvGrpSpPr>
        <p:grpSpPr>
          <a:xfrm>
            <a:off x="-71700" y="-63175"/>
            <a:ext cx="9287400" cy="5259600"/>
            <a:chOff x="-71700" y="-63175"/>
            <a:chExt cx="9287400" cy="5259600"/>
          </a:xfrm>
        </p:grpSpPr>
        <p:cxnSp>
          <p:nvCxnSpPr>
            <p:cNvPr id="431" name="Google Shape;431;p26"/>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26"/>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26"/>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434" name="Google Shape;434;p26"/>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6"/>
            <p:cNvGrpSpPr/>
            <p:nvPr/>
          </p:nvGrpSpPr>
          <p:grpSpPr>
            <a:xfrm flipH="1">
              <a:off x="2960922" y="4689966"/>
              <a:ext cx="3222156" cy="218272"/>
              <a:chOff x="2598975" y="5244925"/>
              <a:chExt cx="3410050" cy="231000"/>
            </a:xfrm>
          </p:grpSpPr>
          <p:sp>
            <p:nvSpPr>
              <p:cNvPr id="439" name="Google Shape;439;p2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5" name="Google Shape;445;p26"/>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278737" y="2150850"/>
            <a:ext cx="4603800" cy="8418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grpSp>
        <p:nvGrpSpPr>
          <p:cNvPr id="14" name="Google Shape;14;p3"/>
          <p:cNvGrpSpPr/>
          <p:nvPr/>
        </p:nvGrpSpPr>
        <p:grpSpPr>
          <a:xfrm>
            <a:off x="-71700" y="-63175"/>
            <a:ext cx="9287400" cy="5259600"/>
            <a:chOff x="-71700" y="-63175"/>
            <a:chExt cx="9287400" cy="5259600"/>
          </a:xfrm>
        </p:grpSpPr>
        <p:cxnSp>
          <p:nvCxnSpPr>
            <p:cNvPr id="15" name="Google Shape;15;p3"/>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3"/>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3"/>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8" name="Google Shape;18;p3"/>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flipH="1">
              <a:off x="2960922" y="4689966"/>
              <a:ext cx="3222156" cy="218272"/>
              <a:chOff x="2598975" y="5244925"/>
              <a:chExt cx="3410050" cy="231000"/>
            </a:xfrm>
          </p:grpSpPr>
          <p:sp>
            <p:nvSpPr>
              <p:cNvPr id="23" name="Google Shape;23;p3"/>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 name="Google Shape;29;p3"/>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
        <p:nvSpPr>
          <p:cNvPr id="30" name="Google Shape;30;p3"/>
          <p:cNvSpPr txBox="1">
            <a:spLocks noGrp="1"/>
          </p:cNvSpPr>
          <p:nvPr>
            <p:ph type="subTitle" idx="1"/>
          </p:nvPr>
        </p:nvSpPr>
        <p:spPr>
          <a:xfrm>
            <a:off x="2261463" y="2989350"/>
            <a:ext cx="4614300" cy="610800"/>
          </a:xfrm>
          <a:prstGeom prst="rect">
            <a:avLst/>
          </a:prstGeom>
          <a:ln>
            <a:noFill/>
          </a:ln>
        </p:spPr>
        <p:txBody>
          <a:bodyPr spcFirstLastPara="1" wrap="square" lIns="0" tIns="0" rIns="0" bIns="0" anchor="ctr" anchorCtr="0">
            <a:noAutofit/>
          </a:bodyPr>
          <a:lstStyle>
            <a:lvl1pPr lvl="0" algn="ctr">
              <a:spcBef>
                <a:spcPts val="0"/>
              </a:spcBef>
              <a:spcAft>
                <a:spcPts val="0"/>
              </a:spcAft>
              <a:buClr>
                <a:schemeClr val="dk1"/>
              </a:buClr>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1" name="Google Shape;31;p3"/>
          <p:cNvSpPr txBox="1">
            <a:spLocks noGrp="1"/>
          </p:cNvSpPr>
          <p:nvPr>
            <p:ph type="title" idx="2" hasCustomPrompt="1"/>
          </p:nvPr>
        </p:nvSpPr>
        <p:spPr>
          <a:xfrm>
            <a:off x="2278713" y="573650"/>
            <a:ext cx="4603800" cy="1549800"/>
          </a:xfrm>
          <a:prstGeom prst="rect">
            <a:avLst/>
          </a:prstGeom>
          <a:ln>
            <a:noFill/>
          </a:ln>
        </p:spPr>
        <p:txBody>
          <a:bodyPr spcFirstLastPara="1" wrap="square" lIns="0" tIns="0" rIns="0" bIns="0" anchor="b" anchorCtr="0">
            <a:noAutofit/>
          </a:bodyPr>
          <a:lstStyle>
            <a:lvl1pPr lvl="0" algn="ctr" rtl="0">
              <a:spcBef>
                <a:spcPts val="0"/>
              </a:spcBef>
              <a:spcAft>
                <a:spcPts val="0"/>
              </a:spcAft>
              <a:buClr>
                <a:schemeClr val="dk1"/>
              </a:buClr>
              <a:buSzPts val="10900"/>
              <a:buNone/>
              <a:defRPr sz="10900">
                <a:solidFill>
                  <a:schemeClr val="dk1"/>
                </a:solidFill>
              </a:defRPr>
            </a:lvl1pPr>
            <a:lvl2pPr lvl="1" algn="ctr" rtl="0">
              <a:spcBef>
                <a:spcPts val="0"/>
              </a:spcBef>
              <a:spcAft>
                <a:spcPts val="0"/>
              </a:spcAft>
              <a:buClr>
                <a:schemeClr val="dk1"/>
              </a:buClr>
              <a:buSzPts val="10900"/>
              <a:buNone/>
              <a:defRPr sz="10900">
                <a:solidFill>
                  <a:schemeClr val="dk1"/>
                </a:solidFill>
              </a:defRPr>
            </a:lvl2pPr>
            <a:lvl3pPr lvl="2" algn="ctr" rtl="0">
              <a:spcBef>
                <a:spcPts val="0"/>
              </a:spcBef>
              <a:spcAft>
                <a:spcPts val="0"/>
              </a:spcAft>
              <a:buClr>
                <a:schemeClr val="dk1"/>
              </a:buClr>
              <a:buSzPts val="10900"/>
              <a:buNone/>
              <a:defRPr sz="10900">
                <a:solidFill>
                  <a:schemeClr val="dk1"/>
                </a:solidFill>
              </a:defRPr>
            </a:lvl3pPr>
            <a:lvl4pPr lvl="3" algn="ctr" rtl="0">
              <a:spcBef>
                <a:spcPts val="0"/>
              </a:spcBef>
              <a:spcAft>
                <a:spcPts val="0"/>
              </a:spcAft>
              <a:buClr>
                <a:schemeClr val="dk1"/>
              </a:buClr>
              <a:buSzPts val="10900"/>
              <a:buNone/>
              <a:defRPr sz="10900">
                <a:solidFill>
                  <a:schemeClr val="dk1"/>
                </a:solidFill>
              </a:defRPr>
            </a:lvl4pPr>
            <a:lvl5pPr lvl="4" algn="ctr" rtl="0">
              <a:spcBef>
                <a:spcPts val="0"/>
              </a:spcBef>
              <a:spcAft>
                <a:spcPts val="0"/>
              </a:spcAft>
              <a:buClr>
                <a:schemeClr val="dk1"/>
              </a:buClr>
              <a:buSzPts val="10900"/>
              <a:buNone/>
              <a:defRPr sz="10900">
                <a:solidFill>
                  <a:schemeClr val="dk1"/>
                </a:solidFill>
              </a:defRPr>
            </a:lvl5pPr>
            <a:lvl6pPr lvl="5" algn="ctr" rtl="0">
              <a:spcBef>
                <a:spcPts val="0"/>
              </a:spcBef>
              <a:spcAft>
                <a:spcPts val="0"/>
              </a:spcAft>
              <a:buClr>
                <a:schemeClr val="dk1"/>
              </a:buClr>
              <a:buSzPts val="10900"/>
              <a:buNone/>
              <a:defRPr sz="10900">
                <a:solidFill>
                  <a:schemeClr val="dk1"/>
                </a:solidFill>
              </a:defRPr>
            </a:lvl6pPr>
            <a:lvl7pPr lvl="6" algn="ctr" rtl="0">
              <a:spcBef>
                <a:spcPts val="0"/>
              </a:spcBef>
              <a:spcAft>
                <a:spcPts val="0"/>
              </a:spcAft>
              <a:buClr>
                <a:schemeClr val="dk1"/>
              </a:buClr>
              <a:buSzPts val="10900"/>
              <a:buNone/>
              <a:defRPr sz="10900">
                <a:solidFill>
                  <a:schemeClr val="dk1"/>
                </a:solidFill>
              </a:defRPr>
            </a:lvl7pPr>
            <a:lvl8pPr lvl="7" algn="ctr" rtl="0">
              <a:spcBef>
                <a:spcPts val="0"/>
              </a:spcBef>
              <a:spcAft>
                <a:spcPts val="0"/>
              </a:spcAft>
              <a:buClr>
                <a:schemeClr val="dk1"/>
              </a:buClr>
              <a:buSzPts val="10900"/>
              <a:buNone/>
              <a:defRPr sz="10900">
                <a:solidFill>
                  <a:schemeClr val="dk1"/>
                </a:solidFill>
              </a:defRPr>
            </a:lvl8pPr>
            <a:lvl9pPr lvl="8" algn="ctr" rtl="0">
              <a:spcBef>
                <a:spcPts val="0"/>
              </a:spcBef>
              <a:spcAft>
                <a:spcPts val="0"/>
              </a:spcAft>
              <a:buClr>
                <a:schemeClr val="dk1"/>
              </a:buClr>
              <a:buSzPts val="10900"/>
              <a:buNone/>
              <a:defRPr sz="109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 name="Google Shape;34;p4"/>
          <p:cNvSpPr txBox="1">
            <a:spLocks noGrp="1"/>
          </p:cNvSpPr>
          <p:nvPr>
            <p:ph type="body" idx="1"/>
          </p:nvPr>
        </p:nvSpPr>
        <p:spPr>
          <a:xfrm>
            <a:off x="720000" y="1318675"/>
            <a:ext cx="7704000" cy="3250200"/>
          </a:xfrm>
          <a:prstGeom prst="rect">
            <a:avLst/>
          </a:prstGeom>
        </p:spPr>
        <p:txBody>
          <a:bodyPr spcFirstLastPara="1" wrap="square" lIns="0" tIns="0" rIns="0" bIns="0" anchor="t" anchorCtr="0">
            <a:noAutofit/>
          </a:bodyPr>
          <a:lstStyle>
            <a:lvl1pPr marL="457200" lvl="0" indent="-304800">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35" name="Google Shape;35;p4"/>
          <p:cNvGrpSpPr/>
          <p:nvPr/>
        </p:nvGrpSpPr>
        <p:grpSpPr>
          <a:xfrm>
            <a:off x="-71700" y="-63175"/>
            <a:ext cx="9287400" cy="5259600"/>
            <a:chOff x="-71700" y="-63175"/>
            <a:chExt cx="9287400" cy="5259600"/>
          </a:xfrm>
        </p:grpSpPr>
        <p:cxnSp>
          <p:nvCxnSpPr>
            <p:cNvPr id="36" name="Google Shape;36;p4"/>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4"/>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41" name="Google Shape;41;p4"/>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4"/>
            <p:cNvGrpSpPr/>
            <p:nvPr/>
          </p:nvGrpSpPr>
          <p:grpSpPr>
            <a:xfrm flipH="1">
              <a:off x="2960922" y="4689966"/>
              <a:ext cx="3222156" cy="218272"/>
              <a:chOff x="2598975" y="5244925"/>
              <a:chExt cx="3410050" cy="231000"/>
            </a:xfrm>
          </p:grpSpPr>
          <p:sp>
            <p:nvSpPr>
              <p:cNvPr id="44" name="Google Shape;44;p4"/>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73" name="Google Shape;73;p6"/>
          <p:cNvGrpSpPr/>
          <p:nvPr/>
        </p:nvGrpSpPr>
        <p:grpSpPr>
          <a:xfrm>
            <a:off x="-71700" y="-63175"/>
            <a:ext cx="9287400" cy="5259600"/>
            <a:chOff x="-71700" y="-63175"/>
            <a:chExt cx="9287400" cy="5259600"/>
          </a:xfrm>
        </p:grpSpPr>
        <p:cxnSp>
          <p:nvCxnSpPr>
            <p:cNvPr id="74" name="Google Shape;74;p6"/>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6"/>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6"/>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6"/>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6"/>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79" name="Google Shape;79;p6"/>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6"/>
            <p:cNvGrpSpPr/>
            <p:nvPr/>
          </p:nvGrpSpPr>
          <p:grpSpPr>
            <a:xfrm flipH="1">
              <a:off x="2960922" y="4689966"/>
              <a:ext cx="3222156" cy="218272"/>
              <a:chOff x="2598975" y="5244925"/>
              <a:chExt cx="3410050" cy="231000"/>
            </a:xfrm>
          </p:grpSpPr>
          <p:sp>
            <p:nvSpPr>
              <p:cNvPr id="82" name="Google Shape;82;p6"/>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body" idx="1"/>
          </p:nvPr>
        </p:nvSpPr>
        <p:spPr>
          <a:xfrm>
            <a:off x="3796200" y="1673200"/>
            <a:ext cx="4627800" cy="2514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0" name="Google Shape;90;p7"/>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1" name="Google Shape;91;p7"/>
          <p:cNvGrpSpPr/>
          <p:nvPr/>
        </p:nvGrpSpPr>
        <p:grpSpPr>
          <a:xfrm>
            <a:off x="-71700" y="-63175"/>
            <a:ext cx="9287400" cy="5259600"/>
            <a:chOff x="-71700" y="-63175"/>
            <a:chExt cx="9287400" cy="5259600"/>
          </a:xfrm>
        </p:grpSpPr>
        <p:cxnSp>
          <p:nvCxnSpPr>
            <p:cNvPr id="92" name="Google Shape;92;p7"/>
            <p:cNvCxnSpPr/>
            <p:nvPr/>
          </p:nvCxnSpPr>
          <p:spPr>
            <a:xfrm rot="10800000">
              <a:off x="-71700" y="47991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93" name="Google Shape;93;p7"/>
            <p:cNvCxnSpPr/>
            <p:nvPr/>
          </p:nvCxnSpPr>
          <p:spPr>
            <a:xfrm rot="10800000">
              <a:off x="-71700" y="344925"/>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94" name="Google Shape;94;p7"/>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7"/>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7"/>
            <p:cNvCxnSpPr/>
            <p:nvPr/>
          </p:nvCxnSpPr>
          <p:spPr>
            <a:xfrm rot="10800000">
              <a:off x="-71700" y="1088450"/>
              <a:ext cx="9287400" cy="0"/>
            </a:xfrm>
            <a:prstGeom prst="straightConnector1">
              <a:avLst/>
            </a:prstGeom>
            <a:noFill/>
            <a:ln w="9525" cap="flat" cmpd="sng">
              <a:solidFill>
                <a:schemeClr val="lt1"/>
              </a:solidFill>
              <a:prstDash val="solid"/>
              <a:round/>
              <a:headEnd type="none" w="med" len="med"/>
              <a:tailEnd type="none" w="med" len="med"/>
            </a:ln>
          </p:spPr>
        </p:cxnSp>
        <p:sp>
          <p:nvSpPr>
            <p:cNvPr id="97" name="Google Shape;97;p7"/>
            <p:cNvSpPr/>
            <p:nvPr/>
          </p:nvSpPr>
          <p:spPr>
            <a:xfrm flipH="1">
              <a:off x="8163590"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720002" y="579888"/>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flipH="1">
              <a:off x="2960922" y="4689966"/>
              <a:ext cx="3222156" cy="218272"/>
              <a:chOff x="2598975" y="5244925"/>
              <a:chExt cx="3410050" cy="231000"/>
            </a:xfrm>
          </p:grpSpPr>
          <p:sp>
            <p:nvSpPr>
              <p:cNvPr id="100" name="Google Shape;100;p7"/>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1388100" y="1631025"/>
            <a:ext cx="6367800" cy="26088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spcBef>
                <a:spcPts val="0"/>
              </a:spcBef>
              <a:spcAft>
                <a:spcPts val="0"/>
              </a:spcAft>
              <a:buClr>
                <a:schemeClr val="dk1"/>
              </a:buClr>
              <a:buSzPts val="4800"/>
              <a:buNone/>
              <a:defRPr sz="85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a:off x="-71700" y="-63175"/>
            <a:ext cx="9287400" cy="5259600"/>
            <a:chOff x="-71700" y="-63175"/>
            <a:chExt cx="9287400" cy="5259600"/>
          </a:xfrm>
        </p:grpSpPr>
        <p:cxnSp>
          <p:nvCxnSpPr>
            <p:cNvPr id="109" name="Google Shape;109;p8"/>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8"/>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8"/>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12" name="Google Shape;112;p8"/>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flipH="1">
              <a:off x="2960922" y="4689966"/>
              <a:ext cx="3222156" cy="218272"/>
              <a:chOff x="2598975" y="5244925"/>
              <a:chExt cx="3410050" cy="231000"/>
            </a:xfrm>
          </p:grpSpPr>
          <p:sp>
            <p:nvSpPr>
              <p:cNvPr id="117" name="Google Shape;117;p8"/>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 name="Google Shape;123;p8"/>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2549400" y="2135752"/>
            <a:ext cx="4045200" cy="6624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Clr>
                <a:schemeClr val="dk1"/>
              </a:buClr>
              <a:buSzPts val="4200"/>
              <a:buNone/>
              <a:defRPr sz="4200">
                <a:solidFill>
                  <a:schemeClr val="dk1"/>
                </a:solidFill>
              </a:defRPr>
            </a:lvl2pPr>
            <a:lvl3pPr lvl="2" algn="ctr">
              <a:spcBef>
                <a:spcPts val="0"/>
              </a:spcBef>
              <a:spcAft>
                <a:spcPts val="0"/>
              </a:spcAft>
              <a:buClr>
                <a:schemeClr val="dk1"/>
              </a:buClr>
              <a:buSzPts val="4200"/>
              <a:buNone/>
              <a:defRPr sz="4200">
                <a:solidFill>
                  <a:schemeClr val="dk1"/>
                </a:solidFill>
              </a:defRPr>
            </a:lvl3pPr>
            <a:lvl4pPr lvl="3" algn="ctr">
              <a:spcBef>
                <a:spcPts val="0"/>
              </a:spcBef>
              <a:spcAft>
                <a:spcPts val="0"/>
              </a:spcAft>
              <a:buClr>
                <a:schemeClr val="dk1"/>
              </a:buClr>
              <a:buSzPts val="4200"/>
              <a:buNone/>
              <a:defRPr sz="4200">
                <a:solidFill>
                  <a:schemeClr val="dk1"/>
                </a:solidFill>
              </a:defRPr>
            </a:lvl4pPr>
            <a:lvl5pPr lvl="4" algn="ctr">
              <a:spcBef>
                <a:spcPts val="0"/>
              </a:spcBef>
              <a:spcAft>
                <a:spcPts val="0"/>
              </a:spcAft>
              <a:buClr>
                <a:schemeClr val="dk1"/>
              </a:buClr>
              <a:buSzPts val="4200"/>
              <a:buNone/>
              <a:defRPr sz="4200">
                <a:solidFill>
                  <a:schemeClr val="dk1"/>
                </a:solidFill>
              </a:defRPr>
            </a:lvl5pPr>
            <a:lvl6pPr lvl="5" algn="ctr">
              <a:spcBef>
                <a:spcPts val="0"/>
              </a:spcBef>
              <a:spcAft>
                <a:spcPts val="0"/>
              </a:spcAft>
              <a:buClr>
                <a:schemeClr val="dk1"/>
              </a:buClr>
              <a:buSzPts val="4200"/>
              <a:buNone/>
              <a:defRPr sz="4200">
                <a:solidFill>
                  <a:schemeClr val="dk1"/>
                </a:solidFill>
              </a:defRPr>
            </a:lvl6pPr>
            <a:lvl7pPr lvl="6" algn="ctr">
              <a:spcBef>
                <a:spcPts val="0"/>
              </a:spcBef>
              <a:spcAft>
                <a:spcPts val="0"/>
              </a:spcAft>
              <a:buClr>
                <a:schemeClr val="dk1"/>
              </a:buClr>
              <a:buSzPts val="4200"/>
              <a:buNone/>
              <a:defRPr sz="4200">
                <a:solidFill>
                  <a:schemeClr val="dk1"/>
                </a:solidFill>
              </a:defRPr>
            </a:lvl7pPr>
            <a:lvl8pPr lvl="7" algn="ctr">
              <a:spcBef>
                <a:spcPts val="0"/>
              </a:spcBef>
              <a:spcAft>
                <a:spcPts val="0"/>
              </a:spcAft>
              <a:buClr>
                <a:schemeClr val="dk1"/>
              </a:buClr>
              <a:buSzPts val="4200"/>
              <a:buNone/>
              <a:defRPr sz="4200">
                <a:solidFill>
                  <a:schemeClr val="dk1"/>
                </a:solidFill>
              </a:defRPr>
            </a:lvl8pPr>
            <a:lvl9pPr lvl="8" algn="ctr">
              <a:spcBef>
                <a:spcPts val="0"/>
              </a:spcBef>
              <a:spcAft>
                <a:spcPts val="0"/>
              </a:spcAft>
              <a:buClr>
                <a:schemeClr val="dk1"/>
              </a:buClr>
              <a:buSzPts val="4200"/>
              <a:buNone/>
              <a:defRPr sz="4200">
                <a:solidFill>
                  <a:schemeClr val="dk1"/>
                </a:solidFill>
              </a:defRPr>
            </a:lvl9pPr>
          </a:lstStyle>
          <a:p>
            <a:endParaRPr/>
          </a:p>
        </p:txBody>
      </p:sp>
      <p:sp>
        <p:nvSpPr>
          <p:cNvPr id="126" name="Google Shape;126;p9"/>
          <p:cNvSpPr txBox="1">
            <a:spLocks noGrp="1"/>
          </p:cNvSpPr>
          <p:nvPr>
            <p:ph type="subTitle" idx="1"/>
          </p:nvPr>
        </p:nvSpPr>
        <p:spPr>
          <a:xfrm>
            <a:off x="2257500" y="3034352"/>
            <a:ext cx="4629000" cy="1074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2100"/>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27" name="Google Shape;127;p9"/>
          <p:cNvGrpSpPr/>
          <p:nvPr/>
        </p:nvGrpSpPr>
        <p:grpSpPr>
          <a:xfrm>
            <a:off x="-71700" y="-63175"/>
            <a:ext cx="9287400" cy="5259600"/>
            <a:chOff x="-71700" y="-63175"/>
            <a:chExt cx="9287400" cy="5259600"/>
          </a:xfrm>
        </p:grpSpPr>
        <p:cxnSp>
          <p:nvCxnSpPr>
            <p:cNvPr id="128" name="Google Shape;128;p9"/>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9"/>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9"/>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31" name="Google Shape;131;p9"/>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9"/>
            <p:cNvGrpSpPr/>
            <p:nvPr/>
          </p:nvGrpSpPr>
          <p:grpSpPr>
            <a:xfrm flipH="1">
              <a:off x="2960922" y="4689966"/>
              <a:ext cx="3222156" cy="218272"/>
              <a:chOff x="2598975" y="5244925"/>
              <a:chExt cx="3410050" cy="231000"/>
            </a:xfrm>
          </p:grpSpPr>
          <p:sp>
            <p:nvSpPr>
              <p:cNvPr id="136" name="Google Shape;136;p9"/>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2" name="Google Shape;142;p9"/>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txBox="1">
            <a:spLocks noGrp="1"/>
          </p:cNvSpPr>
          <p:nvPr>
            <p:ph type="body" idx="1"/>
          </p:nvPr>
        </p:nvSpPr>
        <p:spPr>
          <a:xfrm>
            <a:off x="2577250" y="3300050"/>
            <a:ext cx="3989400" cy="981300"/>
          </a:xfrm>
          <a:prstGeom prst="rect">
            <a:avLst/>
          </a:prstGeom>
          <a:gradFill>
            <a:gsLst>
              <a:gs pos="0">
                <a:srgbClr val="ECE2B2">
                  <a:alpha val="29803"/>
                </a:srgbClr>
              </a:gs>
              <a:gs pos="100000">
                <a:srgbClr val="0B5C96">
                  <a:alpha val="40784"/>
                </a:srgbClr>
              </a:gs>
            </a:gsLst>
            <a:lin ang="10800025" scaled="0"/>
          </a:gra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SzPts val="1600"/>
              <a:buNone/>
              <a:defRPr sz="3200">
                <a:latin typeface="DM Serif Display"/>
                <a:ea typeface="DM Serif Display"/>
                <a:cs typeface="DM Serif Display"/>
                <a:sym typeface="DM Serif Display"/>
              </a:defRPr>
            </a:lvl1pPr>
          </a:lstStyle>
          <a:p>
            <a:endParaRPr/>
          </a:p>
        </p:txBody>
      </p:sp>
      <p:cxnSp>
        <p:nvCxnSpPr>
          <p:cNvPr id="145" name="Google Shape;145;p10"/>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146" name="Google Shape;146;p10"/>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147" name="Google Shape;147;p10"/>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148" name="Google Shape;148;p10"/>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149" name="Google Shape;149;p10"/>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flipH="1">
            <a:off x="2182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flipH="1">
            <a:off x="2182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0"/>
          <p:cNvGrpSpPr/>
          <p:nvPr/>
        </p:nvGrpSpPr>
        <p:grpSpPr>
          <a:xfrm flipH="1">
            <a:off x="2895847" y="430854"/>
            <a:ext cx="3222156" cy="218272"/>
            <a:chOff x="2598975" y="5244925"/>
            <a:chExt cx="3410050" cy="231000"/>
          </a:xfrm>
        </p:grpSpPr>
        <p:sp>
          <p:nvSpPr>
            <p:cNvPr id="154" name="Google Shape;154;p1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0"/>
          <p:cNvGrpSpPr/>
          <p:nvPr/>
        </p:nvGrpSpPr>
        <p:grpSpPr>
          <a:xfrm flipH="1">
            <a:off x="2895847" y="4494366"/>
            <a:ext cx="3222156" cy="218272"/>
            <a:chOff x="2598975" y="5244925"/>
            <a:chExt cx="3410050" cy="231000"/>
          </a:xfrm>
        </p:grpSpPr>
        <p:sp>
          <p:nvSpPr>
            <p:cNvPr id="161" name="Google Shape;161;p1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1"/>
          <p:cNvSpPr txBox="1">
            <a:spLocks noGrp="1"/>
          </p:cNvSpPr>
          <p:nvPr>
            <p:ph type="title" hasCustomPrompt="1"/>
          </p:nvPr>
        </p:nvSpPr>
        <p:spPr>
          <a:xfrm>
            <a:off x="1803025" y="1542850"/>
            <a:ext cx="5538000" cy="1656600"/>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b" anchorCtr="0">
            <a:no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grpSp>
        <p:nvGrpSpPr>
          <p:cNvPr id="169" name="Google Shape;169;p11"/>
          <p:cNvGrpSpPr/>
          <p:nvPr/>
        </p:nvGrpSpPr>
        <p:grpSpPr>
          <a:xfrm>
            <a:off x="-71700" y="-63175"/>
            <a:ext cx="9287400" cy="5259600"/>
            <a:chOff x="-71700" y="-63175"/>
            <a:chExt cx="9287400" cy="5259600"/>
          </a:xfrm>
        </p:grpSpPr>
        <p:cxnSp>
          <p:nvCxnSpPr>
            <p:cNvPr id="170" name="Google Shape;170;p11"/>
            <p:cNvCxnSpPr/>
            <p:nvPr/>
          </p:nvCxnSpPr>
          <p:spPr>
            <a:xfrm rot="10800000">
              <a:off x="-71700" y="4799100"/>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1"/>
            <p:cNvCxnSpPr/>
            <p:nvPr/>
          </p:nvCxnSpPr>
          <p:spPr>
            <a:xfrm rot="10800000">
              <a:off x="-71700" y="344925"/>
              <a:ext cx="92874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1"/>
            <p:cNvCxnSpPr/>
            <p:nvPr/>
          </p:nvCxnSpPr>
          <p:spPr>
            <a:xfrm>
              <a:off x="348450" y="-63175"/>
              <a:ext cx="0" cy="525960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11"/>
            <p:cNvSpPr/>
            <p:nvPr/>
          </p:nvSpPr>
          <p:spPr>
            <a:xfrm flipH="1">
              <a:off x="2182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2182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flipH="1">
              <a:off x="8665352" y="4662288"/>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8665352" y="208113"/>
              <a:ext cx="260400" cy="273600"/>
            </a:xfrm>
            <a:prstGeom prst="star10">
              <a:avLst>
                <a:gd name="adj" fmla="val 23331"/>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1"/>
            <p:cNvGrpSpPr/>
            <p:nvPr/>
          </p:nvGrpSpPr>
          <p:grpSpPr>
            <a:xfrm flipH="1">
              <a:off x="2960922" y="4689966"/>
              <a:ext cx="3222156" cy="218272"/>
              <a:chOff x="2598975" y="5244925"/>
              <a:chExt cx="3410050" cy="231000"/>
            </a:xfrm>
          </p:grpSpPr>
          <p:sp>
            <p:nvSpPr>
              <p:cNvPr id="178" name="Google Shape;178;p11"/>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 name="Google Shape;184;p11"/>
            <p:cNvCxnSpPr/>
            <p:nvPr/>
          </p:nvCxnSpPr>
          <p:spPr>
            <a:xfrm>
              <a:off x="8795600" y="-63175"/>
              <a:ext cx="0" cy="5259600"/>
            </a:xfrm>
            <a:prstGeom prst="straightConnector1">
              <a:avLst/>
            </a:prstGeom>
            <a:noFill/>
            <a:ln w="9525" cap="flat" cmpd="sng">
              <a:solidFill>
                <a:schemeClr val="dk1"/>
              </a:solidFill>
              <a:prstDash val="solid"/>
              <a:round/>
              <a:headEnd type="none" w="med" len="med"/>
              <a:tailEnd type="none" w="med" len="med"/>
            </a:ln>
          </p:spPr>
        </p:cxnSp>
      </p:grpSp>
      <p:sp>
        <p:nvSpPr>
          <p:cNvPr id="185" name="Google Shape;185;p11"/>
          <p:cNvSpPr txBox="1">
            <a:spLocks noGrp="1"/>
          </p:cNvSpPr>
          <p:nvPr>
            <p:ph type="subTitle" idx="1"/>
          </p:nvPr>
        </p:nvSpPr>
        <p:spPr>
          <a:xfrm>
            <a:off x="1940675" y="3446550"/>
            <a:ext cx="5268600" cy="2871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1pPr>
            <a:lvl2pPr lvl="1"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2pPr>
            <a:lvl3pPr lvl="2"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3pPr>
            <a:lvl4pPr lvl="3"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4pPr>
            <a:lvl5pPr lvl="4"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5pPr>
            <a:lvl6pPr lvl="5"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6pPr>
            <a:lvl7pPr lvl="6"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7pPr>
            <a:lvl8pPr lvl="7"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8pPr>
            <a:lvl9pPr lvl="8" algn="ctr">
              <a:spcBef>
                <a:spcPts val="0"/>
              </a:spcBef>
              <a:spcAft>
                <a:spcPts val="0"/>
              </a:spcAft>
              <a:buClr>
                <a:schemeClr val="lt1"/>
              </a:buClr>
              <a:buSzPts val="3200"/>
              <a:buFont typeface="DM Serif Display"/>
              <a:buNone/>
              <a:defRPr sz="32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1pPr>
            <a:lvl2pPr marL="914400" lvl="1"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2pPr>
            <a:lvl3pPr marL="1371600" lvl="2"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3pPr>
            <a:lvl4pPr marL="1828800" lvl="3"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4pPr>
            <a:lvl5pPr marL="2286000" lvl="4"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5pPr>
            <a:lvl6pPr marL="2743200" lvl="5"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6pPr>
            <a:lvl7pPr marL="3200400" lvl="6"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7pPr>
            <a:lvl8pPr marL="3657600" lvl="7"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8pPr>
            <a:lvl9pPr marL="4114800" lvl="8" indent="-330200">
              <a:lnSpc>
                <a:spcPct val="100000"/>
              </a:lnSpc>
              <a:spcBef>
                <a:spcPts val="0"/>
              </a:spcBef>
              <a:spcAft>
                <a:spcPts val="0"/>
              </a:spcAft>
              <a:buClr>
                <a:schemeClr val="lt1"/>
              </a:buClr>
              <a:buSzPts val="1600"/>
              <a:buFont typeface="Archivo"/>
              <a:buChar char="■"/>
              <a:defRPr sz="1600">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7" r:id="rId15"/>
    <p:sldLayoutId id="2147483671" r:id="rId16"/>
    <p:sldLayoutId id="214748367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sv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eveloper.spotify.com/documentation/web-api/reference/get-audio-feature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sv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3F0C-81F8-7A0F-2ACA-1E5A5D3138E2}"/>
              </a:ext>
            </a:extLst>
          </p:cNvPr>
          <p:cNvSpPr>
            <a:spLocks noGrp="1"/>
          </p:cNvSpPr>
          <p:nvPr>
            <p:ph type="title"/>
          </p:nvPr>
        </p:nvSpPr>
        <p:spPr>
          <a:xfrm>
            <a:off x="1418161" y="1002703"/>
            <a:ext cx="3883673" cy="1219200"/>
          </a:xfrm>
        </p:spPr>
        <p:txBody>
          <a:bodyPr/>
          <a:lstStyle/>
          <a:p>
            <a:r>
              <a:rPr lang="en-GB" sz="8000"/>
              <a:t>SC1015</a:t>
            </a:r>
          </a:p>
        </p:txBody>
      </p:sp>
      <p:sp>
        <p:nvSpPr>
          <p:cNvPr id="3" name="Subtitle 2">
            <a:extLst>
              <a:ext uri="{FF2B5EF4-FFF2-40B4-BE49-F238E27FC236}">
                <a16:creationId xmlns:a16="http://schemas.microsoft.com/office/drawing/2014/main" id="{687CC1A5-B718-A177-F97E-AA9E6120A2C0}"/>
              </a:ext>
            </a:extLst>
          </p:cNvPr>
          <p:cNvSpPr>
            <a:spLocks noGrp="1"/>
          </p:cNvSpPr>
          <p:nvPr>
            <p:ph type="subTitle" idx="1"/>
          </p:nvPr>
        </p:nvSpPr>
        <p:spPr>
          <a:xfrm>
            <a:off x="2178313" y="3361511"/>
            <a:ext cx="5268600" cy="783768"/>
          </a:xfrm>
        </p:spPr>
        <p:txBody>
          <a:bodyPr/>
          <a:lstStyle/>
          <a:p>
            <a:pPr marL="285750" indent="-285750">
              <a:buFontTx/>
              <a:buChar char="-"/>
            </a:pPr>
            <a:r>
              <a:rPr lang="en" sz="1600" dirty="0">
                <a:solidFill>
                  <a:schemeClr val="tx1"/>
                </a:solidFill>
                <a:latin typeface="Archivo" pitchFamily="2" charset="77"/>
                <a:cs typeface="Archivo" pitchFamily="2" charset="77"/>
              </a:rPr>
              <a:t>Nadya Yuki </a:t>
            </a:r>
            <a:r>
              <a:rPr lang="en" sz="1600" dirty="0" err="1">
                <a:solidFill>
                  <a:schemeClr val="tx1"/>
                </a:solidFill>
                <a:latin typeface="Archivo" pitchFamily="2" charset="77"/>
                <a:cs typeface="Archivo" pitchFamily="2" charset="77"/>
              </a:rPr>
              <a:t>Wangsajaya</a:t>
            </a:r>
            <a:endParaRPr lang="en" sz="1600" dirty="0">
              <a:solidFill>
                <a:schemeClr val="tx1"/>
              </a:solidFill>
              <a:effectLst/>
              <a:latin typeface="Archivo" pitchFamily="2" charset="77"/>
              <a:cs typeface="Archivo" pitchFamily="2" charset="77"/>
            </a:endParaRPr>
          </a:p>
          <a:p>
            <a:pPr marL="285750" indent="-285750">
              <a:buFontTx/>
              <a:buChar char="-"/>
            </a:pPr>
            <a:r>
              <a:rPr lang="en" sz="1600" dirty="0">
                <a:solidFill>
                  <a:schemeClr val="tx1"/>
                </a:solidFill>
                <a:latin typeface="Archivo" pitchFamily="2" charset="77"/>
                <a:cs typeface="Archivo" pitchFamily="2" charset="77"/>
              </a:rPr>
              <a:t>Nang Kal San </a:t>
            </a:r>
            <a:r>
              <a:rPr lang="en" sz="1600" dirty="0" err="1">
                <a:solidFill>
                  <a:schemeClr val="tx1"/>
                </a:solidFill>
                <a:latin typeface="Archivo" pitchFamily="2" charset="77"/>
                <a:cs typeface="Archivo" pitchFamily="2" charset="77"/>
              </a:rPr>
              <a:t>Hom</a:t>
            </a:r>
            <a:endParaRPr lang="en" dirty="0">
              <a:solidFill>
                <a:schemeClr val="tx1"/>
              </a:solidFill>
              <a:latin typeface="Archivo" pitchFamily="2" charset="77"/>
              <a:cs typeface="Archivo" pitchFamily="2" charset="77"/>
            </a:endParaRPr>
          </a:p>
          <a:p>
            <a:pPr marL="285750" indent="-285750">
              <a:buFontTx/>
              <a:buChar char="-"/>
            </a:pPr>
            <a:r>
              <a:rPr lang="en" sz="1600" dirty="0" err="1">
                <a:solidFill>
                  <a:schemeClr val="tx1"/>
                </a:solidFill>
                <a:latin typeface="Archivo" pitchFamily="2" charset="77"/>
                <a:cs typeface="Archivo" pitchFamily="2" charset="77"/>
              </a:rPr>
              <a:t>Shiu</a:t>
            </a:r>
            <a:r>
              <a:rPr lang="en" sz="1600" dirty="0">
                <a:solidFill>
                  <a:schemeClr val="tx1"/>
                </a:solidFill>
                <a:latin typeface="Archivo" pitchFamily="2" charset="77"/>
                <a:cs typeface="Archivo" pitchFamily="2" charset="77"/>
              </a:rPr>
              <a:t> Lok Chun, Wesley</a:t>
            </a:r>
            <a:endParaRPr lang="en-GB" dirty="0">
              <a:solidFill>
                <a:schemeClr val="tx1"/>
              </a:solidFill>
              <a:latin typeface="Archivo" pitchFamily="2" charset="77"/>
              <a:cs typeface="Archivo" pitchFamily="2" charset="77"/>
            </a:endParaRPr>
          </a:p>
        </p:txBody>
      </p:sp>
      <p:sp>
        <p:nvSpPr>
          <p:cNvPr id="4" name="Google Shape;458;p30">
            <a:extLst>
              <a:ext uri="{FF2B5EF4-FFF2-40B4-BE49-F238E27FC236}">
                <a16:creationId xmlns:a16="http://schemas.microsoft.com/office/drawing/2014/main" id="{9C73EE9C-4ABA-19E0-3149-CC0400EDDFAE}"/>
              </a:ext>
            </a:extLst>
          </p:cNvPr>
          <p:cNvSpPr txBox="1">
            <a:spLocks/>
          </p:cNvSpPr>
          <p:nvPr/>
        </p:nvSpPr>
        <p:spPr>
          <a:xfrm flipH="1">
            <a:off x="1418161" y="2473790"/>
            <a:ext cx="6863690" cy="635834"/>
          </a:xfrm>
          <a:prstGeom prst="rect">
            <a:avLst/>
          </a:prstGeom>
          <a:gradFill>
            <a:gsLst>
              <a:gs pos="0">
                <a:srgbClr val="ECE2B2">
                  <a:alpha val="29803"/>
                </a:srgbClr>
              </a:gs>
              <a:gs pos="100000">
                <a:srgbClr val="0B5C96">
                  <a:alpha val="40784"/>
                </a:srgbClr>
              </a:gs>
            </a:gsLst>
            <a:lin ang="10800025" scaled="0"/>
          </a:gradFill>
          <a:ln w="9525" cap="flat" cmpd="sng">
            <a:solidFill>
              <a:schemeClr val="dk1"/>
            </a:solidFill>
            <a:prstDash val="solid"/>
            <a:round/>
            <a:headEnd type="none" w="sm" len="sm"/>
            <a:tailEnd type="none" w="sm" len="sm"/>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12000"/>
              <a:buFont typeface="DM Serif Display"/>
              <a:buNone/>
              <a:defRPr sz="12000" b="0" i="0" u="none" strike="noStrike" cap="none">
                <a:solidFill>
                  <a:schemeClr val="dk1"/>
                </a:solidFill>
                <a:latin typeface="DM Serif Display"/>
                <a:ea typeface="DM Serif Display"/>
                <a:cs typeface="DM Serif Display"/>
                <a:sym typeface="DM Serif Display"/>
              </a:defRPr>
            </a:lvl9pPr>
          </a:lstStyle>
          <a:p>
            <a:r>
              <a:rPr lang="en-US" sz="4200"/>
              <a:t>Tut Group : FDDA (Group 4)</a:t>
            </a:r>
          </a:p>
        </p:txBody>
      </p:sp>
      <p:sp>
        <p:nvSpPr>
          <p:cNvPr id="5" name="Google Shape;2454;p53">
            <a:extLst>
              <a:ext uri="{FF2B5EF4-FFF2-40B4-BE49-F238E27FC236}">
                <a16:creationId xmlns:a16="http://schemas.microsoft.com/office/drawing/2014/main" id="{CDCC6E23-20C2-BEDA-6103-565235DFCA25}"/>
              </a:ext>
            </a:extLst>
          </p:cNvPr>
          <p:cNvSpPr txBox="1"/>
          <p:nvPr/>
        </p:nvSpPr>
        <p:spPr>
          <a:xfrm flipH="1">
            <a:off x="5268313" y="1085036"/>
            <a:ext cx="2178600" cy="10545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chemeClr val="tx1"/>
                </a:solidFill>
                <a:latin typeface="DM Serif Display"/>
                <a:ea typeface="DM Serif Display"/>
                <a:cs typeface="DM Serif Display"/>
                <a:sym typeface="DM Serif Display"/>
              </a:rPr>
              <a:t>Mini Project</a:t>
            </a:r>
            <a:endParaRPr sz="3000">
              <a:solidFill>
                <a:schemeClr val="tx1"/>
              </a:solidFill>
              <a:latin typeface="DM Serif Display"/>
              <a:ea typeface="DM Serif Display"/>
              <a:cs typeface="DM Serif Display"/>
              <a:sym typeface="DM Serif Display"/>
            </a:endParaRPr>
          </a:p>
        </p:txBody>
      </p:sp>
    </p:spTree>
    <p:extLst>
      <p:ext uri="{BB962C8B-B14F-4D97-AF65-F5344CB8AC3E}">
        <p14:creationId xmlns:p14="http://schemas.microsoft.com/office/powerpoint/2010/main" val="3106485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53"/>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Data Extraction Process</a:t>
            </a:r>
            <a:endParaRPr/>
          </a:p>
        </p:txBody>
      </p:sp>
      <p:sp>
        <p:nvSpPr>
          <p:cNvPr id="2454" name="Google Shape;2454;p53"/>
          <p:cNvSpPr txBox="1"/>
          <p:nvPr/>
        </p:nvSpPr>
        <p:spPr>
          <a:xfrm flipH="1">
            <a:off x="635354" y="2604129"/>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d</a:t>
            </a:r>
            <a:r>
              <a:rPr lang="en" sz="2000" err="1">
                <a:solidFill>
                  <a:schemeClr val="lt1"/>
                </a:solidFill>
                <a:highlight>
                  <a:schemeClr val="dk2"/>
                </a:highlight>
                <a:latin typeface="DM Serif Display"/>
                <a:ea typeface="DM Serif Display"/>
                <a:cs typeface="DM Serif Display"/>
                <a:sym typeface="DM Serif Display"/>
              </a:rPr>
              <a:t>ataset.csv</a:t>
            </a:r>
            <a:endParaRPr sz="2000">
              <a:solidFill>
                <a:schemeClr val="lt1"/>
              </a:solidFill>
              <a:highlight>
                <a:schemeClr val="dk2"/>
              </a:highlight>
              <a:latin typeface="DM Serif Display"/>
              <a:ea typeface="DM Serif Display"/>
              <a:cs typeface="DM Serif Display"/>
              <a:sym typeface="DM Serif Display"/>
            </a:endParaRPr>
          </a:p>
        </p:txBody>
      </p:sp>
      <p:sp>
        <p:nvSpPr>
          <p:cNvPr id="2455" name="Google Shape;2455;p53"/>
          <p:cNvSpPr txBox="1"/>
          <p:nvPr/>
        </p:nvSpPr>
        <p:spPr>
          <a:xfrm flipH="1">
            <a:off x="736478" y="3007624"/>
            <a:ext cx="1898610" cy="8812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rchivo"/>
                <a:ea typeface="Archivo"/>
                <a:cs typeface="Archivo"/>
                <a:sym typeface="Archivo"/>
              </a:rPr>
              <a:t>Retrieved directly from Spotify through API</a:t>
            </a:r>
            <a:endParaRPr sz="1600">
              <a:solidFill>
                <a:schemeClr val="lt1"/>
              </a:solidFill>
              <a:latin typeface="Archivo"/>
              <a:ea typeface="Archivo"/>
              <a:cs typeface="Archivo"/>
              <a:sym typeface="Archivo"/>
            </a:endParaRPr>
          </a:p>
        </p:txBody>
      </p:sp>
      <p:sp>
        <p:nvSpPr>
          <p:cNvPr id="2456" name="Google Shape;2456;p53"/>
          <p:cNvSpPr txBox="1"/>
          <p:nvPr/>
        </p:nvSpPr>
        <p:spPr>
          <a:xfrm>
            <a:off x="4276830" y="2578754"/>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m</a:t>
            </a:r>
            <a:r>
              <a:rPr lang="en" sz="2000">
                <a:solidFill>
                  <a:schemeClr val="lt1"/>
                </a:solidFill>
                <a:highlight>
                  <a:schemeClr val="dk2"/>
                </a:highlight>
                <a:latin typeface="DM Serif Display"/>
                <a:ea typeface="DM Serif Display"/>
                <a:cs typeface="DM Serif Display"/>
                <a:sym typeface="DM Serif Display"/>
              </a:rPr>
              <a:t>erged20k.csv</a:t>
            </a:r>
            <a:endParaRPr sz="2000">
              <a:solidFill>
                <a:schemeClr val="lt1"/>
              </a:solidFill>
              <a:highlight>
                <a:schemeClr val="dk2"/>
              </a:highlight>
              <a:latin typeface="DM Serif Display"/>
              <a:ea typeface="DM Serif Display"/>
              <a:cs typeface="DM Serif Display"/>
              <a:sym typeface="DM Serif Display"/>
            </a:endParaRPr>
          </a:p>
        </p:txBody>
      </p:sp>
      <p:sp>
        <p:nvSpPr>
          <p:cNvPr id="2457" name="Google Shape;2457;p53"/>
          <p:cNvSpPr txBox="1"/>
          <p:nvPr/>
        </p:nvSpPr>
        <p:spPr>
          <a:xfrm>
            <a:off x="4097949" y="2954408"/>
            <a:ext cx="2499941" cy="45071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1600">
                <a:solidFill>
                  <a:schemeClr val="lt1"/>
                </a:solidFill>
                <a:latin typeface="Archivo"/>
                <a:ea typeface="Archivo"/>
                <a:cs typeface="Archivo"/>
                <a:sym typeface="Archivo"/>
              </a:rPr>
              <a:t>d</a:t>
            </a:r>
            <a:r>
              <a:rPr lang="en" sz="1600" err="1">
                <a:solidFill>
                  <a:schemeClr val="lt1"/>
                </a:solidFill>
                <a:latin typeface="Archivo"/>
                <a:ea typeface="Archivo"/>
                <a:cs typeface="Archivo"/>
                <a:sym typeface="Archivo"/>
              </a:rPr>
              <a:t>ataset.csv</a:t>
            </a:r>
            <a:r>
              <a:rPr lang="en" sz="1600">
                <a:solidFill>
                  <a:schemeClr val="lt1"/>
                </a:solidFill>
                <a:latin typeface="Archivo"/>
                <a:ea typeface="Archivo"/>
                <a:cs typeface="Archivo"/>
                <a:sym typeface="Archivo"/>
              </a:rPr>
              <a:t> + </a:t>
            </a:r>
            <a:r>
              <a:rPr lang="en" sz="1600" err="1">
                <a:solidFill>
                  <a:schemeClr val="lt1"/>
                </a:solidFill>
                <a:latin typeface="Archivo"/>
                <a:ea typeface="Archivo"/>
                <a:cs typeface="Archivo"/>
                <a:sym typeface="Archivo"/>
              </a:rPr>
              <a:t>time.csv</a:t>
            </a:r>
            <a:endParaRPr sz="1600">
              <a:solidFill>
                <a:schemeClr val="lt1"/>
              </a:solidFill>
              <a:latin typeface="Archivo"/>
              <a:ea typeface="Archivo"/>
              <a:cs typeface="Archivo"/>
              <a:sym typeface="Archivo"/>
            </a:endParaRPr>
          </a:p>
        </p:txBody>
      </p:sp>
      <p:sp>
        <p:nvSpPr>
          <p:cNvPr id="2458" name="Google Shape;2458;p53"/>
          <p:cNvSpPr txBox="1"/>
          <p:nvPr/>
        </p:nvSpPr>
        <p:spPr>
          <a:xfrm flipH="1">
            <a:off x="2456096" y="3268505"/>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t</a:t>
            </a:r>
            <a:r>
              <a:rPr lang="en" sz="2000" err="1">
                <a:solidFill>
                  <a:schemeClr val="lt1"/>
                </a:solidFill>
                <a:highlight>
                  <a:schemeClr val="dk2"/>
                </a:highlight>
                <a:latin typeface="DM Serif Display"/>
                <a:ea typeface="DM Serif Display"/>
                <a:cs typeface="DM Serif Display"/>
                <a:sym typeface="DM Serif Display"/>
              </a:rPr>
              <a:t>ime.csv</a:t>
            </a:r>
            <a:endParaRPr sz="2000">
              <a:solidFill>
                <a:schemeClr val="lt1"/>
              </a:solidFill>
              <a:highlight>
                <a:schemeClr val="dk2"/>
              </a:highlight>
              <a:latin typeface="DM Serif Display"/>
              <a:ea typeface="DM Serif Display"/>
              <a:cs typeface="DM Serif Display"/>
              <a:sym typeface="DM Serif Display"/>
            </a:endParaRPr>
          </a:p>
        </p:txBody>
      </p:sp>
      <p:sp>
        <p:nvSpPr>
          <p:cNvPr id="2459" name="Google Shape;2459;p53"/>
          <p:cNvSpPr txBox="1"/>
          <p:nvPr/>
        </p:nvSpPr>
        <p:spPr>
          <a:xfrm flipH="1">
            <a:off x="2456096" y="3662755"/>
            <a:ext cx="2178600" cy="9520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rchivo"/>
                <a:ea typeface="Archivo"/>
                <a:cs typeface="Archivo"/>
                <a:sym typeface="Archivo"/>
              </a:rPr>
              <a:t>Modified Kaggle dataset of songs from differ</a:t>
            </a:r>
            <a:r>
              <a:rPr lang="en-SG" sz="1600">
                <a:solidFill>
                  <a:schemeClr val="lt1"/>
                </a:solidFill>
                <a:latin typeface="Archivo"/>
                <a:ea typeface="Archivo"/>
                <a:cs typeface="Archivo"/>
                <a:sym typeface="Archivo"/>
              </a:rPr>
              <a:t>ent</a:t>
            </a:r>
            <a:r>
              <a:rPr lang="en" sz="1600">
                <a:solidFill>
                  <a:schemeClr val="lt1"/>
                </a:solidFill>
                <a:latin typeface="Archivo"/>
                <a:ea typeface="Archivo"/>
                <a:cs typeface="Archivo"/>
                <a:sym typeface="Archivo"/>
              </a:rPr>
              <a:t> eras</a:t>
            </a:r>
            <a:endParaRPr sz="1600">
              <a:solidFill>
                <a:schemeClr val="lt1"/>
              </a:solidFill>
              <a:latin typeface="Archivo"/>
              <a:ea typeface="Archivo"/>
              <a:cs typeface="Archivo"/>
              <a:sym typeface="Archivo"/>
            </a:endParaRPr>
          </a:p>
        </p:txBody>
      </p:sp>
      <p:sp>
        <p:nvSpPr>
          <p:cNvPr id="2460" name="Google Shape;2460;p53"/>
          <p:cNvSpPr txBox="1"/>
          <p:nvPr/>
        </p:nvSpPr>
        <p:spPr>
          <a:xfrm>
            <a:off x="6353279" y="3138431"/>
            <a:ext cx="21786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2000">
                <a:solidFill>
                  <a:schemeClr val="lt1"/>
                </a:solidFill>
                <a:highlight>
                  <a:schemeClr val="dk2"/>
                </a:highlight>
                <a:latin typeface="DM Serif Display"/>
                <a:ea typeface="DM Serif Display"/>
                <a:cs typeface="DM Serif Display"/>
                <a:sym typeface="DM Serif Display"/>
              </a:rPr>
              <a:t>m</a:t>
            </a:r>
            <a:r>
              <a:rPr lang="en" sz="2000">
                <a:solidFill>
                  <a:schemeClr val="lt1"/>
                </a:solidFill>
                <a:highlight>
                  <a:schemeClr val="dk2"/>
                </a:highlight>
                <a:latin typeface="DM Serif Display"/>
                <a:ea typeface="DM Serif Display"/>
                <a:cs typeface="DM Serif Display"/>
                <a:sym typeface="DM Serif Display"/>
              </a:rPr>
              <a:t>erged200k.csv</a:t>
            </a:r>
            <a:endParaRPr sz="2000">
              <a:solidFill>
                <a:schemeClr val="lt1"/>
              </a:solidFill>
              <a:highlight>
                <a:schemeClr val="dk2"/>
              </a:highlight>
              <a:latin typeface="DM Serif Display"/>
              <a:ea typeface="DM Serif Display"/>
              <a:cs typeface="DM Serif Display"/>
              <a:sym typeface="DM Serif Display"/>
            </a:endParaRPr>
          </a:p>
        </p:txBody>
      </p:sp>
      <p:sp>
        <p:nvSpPr>
          <p:cNvPr id="2461" name="Google Shape;2461;p53"/>
          <p:cNvSpPr txBox="1"/>
          <p:nvPr/>
        </p:nvSpPr>
        <p:spPr>
          <a:xfrm>
            <a:off x="6189580" y="3567247"/>
            <a:ext cx="2499941" cy="6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sz="1600">
                <a:solidFill>
                  <a:schemeClr val="lt1"/>
                </a:solidFill>
                <a:latin typeface="Archivo"/>
                <a:ea typeface="Archivo"/>
                <a:cs typeface="Archivo"/>
                <a:sym typeface="Archivo"/>
              </a:rPr>
              <a:t>m</a:t>
            </a:r>
            <a:r>
              <a:rPr lang="en" sz="1600">
                <a:solidFill>
                  <a:schemeClr val="lt1"/>
                </a:solidFill>
                <a:latin typeface="Archivo"/>
                <a:ea typeface="Archivo"/>
                <a:cs typeface="Archivo"/>
                <a:sym typeface="Archivo"/>
              </a:rPr>
              <a:t>erged20k.csv + another Kaggle dataset</a:t>
            </a:r>
            <a:endParaRPr sz="1600">
              <a:solidFill>
                <a:schemeClr val="lt1"/>
              </a:solidFill>
              <a:latin typeface="Archivo"/>
              <a:ea typeface="Archivo"/>
              <a:cs typeface="Archivo"/>
              <a:sym typeface="Archivo"/>
            </a:endParaRPr>
          </a:p>
        </p:txBody>
      </p:sp>
      <p:sp>
        <p:nvSpPr>
          <p:cNvPr id="2462" name="Google Shape;2462;p53"/>
          <p:cNvSpPr txBox="1"/>
          <p:nvPr/>
        </p:nvSpPr>
        <p:spPr>
          <a:xfrm flipH="1">
            <a:off x="1314638" y="12846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63" name="Google Shape;2463;p53"/>
          <p:cNvSpPr txBox="1"/>
          <p:nvPr/>
        </p:nvSpPr>
        <p:spPr>
          <a:xfrm>
            <a:off x="4956071" y="12846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03</a:t>
            </a:r>
            <a:endParaRPr sz="4500" b="1">
              <a:solidFill>
                <a:schemeClr val="lt1"/>
              </a:solidFill>
              <a:latin typeface="DM Serif Display"/>
              <a:ea typeface="DM Serif Display"/>
              <a:cs typeface="DM Serif Display"/>
              <a:sym typeface="DM Serif Display"/>
            </a:endParaRPr>
          </a:p>
        </p:txBody>
      </p:sp>
      <p:sp>
        <p:nvSpPr>
          <p:cNvPr id="2464" name="Google Shape;2464;p53"/>
          <p:cNvSpPr txBox="1"/>
          <p:nvPr/>
        </p:nvSpPr>
        <p:spPr>
          <a:xfrm flipH="1">
            <a:off x="3135355" y="193227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2465" name="Google Shape;2465;p53"/>
          <p:cNvSpPr txBox="1"/>
          <p:nvPr/>
        </p:nvSpPr>
        <p:spPr>
          <a:xfrm>
            <a:off x="7005839" y="1975611"/>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04</a:t>
            </a:r>
            <a:endParaRPr sz="4500" b="1">
              <a:solidFill>
                <a:schemeClr val="lt1"/>
              </a:solidFill>
              <a:latin typeface="DM Serif Display"/>
              <a:ea typeface="DM Serif Display"/>
              <a:cs typeface="DM Serif Display"/>
              <a:sym typeface="DM Serif Display"/>
            </a:endParaRPr>
          </a:p>
        </p:txBody>
      </p:sp>
      <p:sp>
        <p:nvSpPr>
          <p:cNvPr id="2466" name="Google Shape;2466;p53"/>
          <p:cNvSpPr/>
          <p:nvPr/>
        </p:nvSpPr>
        <p:spPr>
          <a:xfrm flipH="1">
            <a:off x="1620854" y="22670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3"/>
          <p:cNvSpPr/>
          <p:nvPr/>
        </p:nvSpPr>
        <p:spPr>
          <a:xfrm flipH="1">
            <a:off x="3440579" y="29144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flipH="1">
            <a:off x="5260304" y="22670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flipH="1">
            <a:off x="7312139" y="2822204"/>
            <a:ext cx="207600" cy="218100"/>
          </a:xfrm>
          <a:prstGeom prst="star10">
            <a:avLst>
              <a:gd name="adj" fmla="val 23331"/>
              <a:gd name="hf" fmla="val 10514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0" name="Google Shape;2470;p53"/>
          <p:cNvCxnSpPr>
            <a:stCxn id="2462" idx="1"/>
            <a:endCxn id="2464" idx="3"/>
          </p:cNvCxnSpPr>
          <p:nvPr/>
        </p:nvCxnSpPr>
        <p:spPr>
          <a:xfrm>
            <a:off x="2134838" y="1742329"/>
            <a:ext cx="1000500" cy="647700"/>
          </a:xfrm>
          <a:prstGeom prst="bentConnector3">
            <a:avLst>
              <a:gd name="adj1" fmla="val 50001"/>
            </a:avLst>
          </a:prstGeom>
          <a:noFill/>
          <a:ln w="9525" cap="flat" cmpd="sng">
            <a:solidFill>
              <a:schemeClr val="lt1"/>
            </a:solidFill>
            <a:prstDash val="solid"/>
            <a:round/>
            <a:headEnd type="oval" w="med" len="med"/>
            <a:tailEnd type="oval" w="med" len="med"/>
          </a:ln>
        </p:spPr>
      </p:cxnSp>
      <p:cxnSp>
        <p:nvCxnSpPr>
          <p:cNvPr id="2471" name="Google Shape;2471;p53"/>
          <p:cNvCxnSpPr>
            <a:stCxn id="2464" idx="1"/>
            <a:endCxn id="2463" idx="1"/>
          </p:cNvCxnSpPr>
          <p:nvPr/>
        </p:nvCxnSpPr>
        <p:spPr>
          <a:xfrm rot="10800000" flipH="1">
            <a:off x="3955555" y="1742229"/>
            <a:ext cx="1000500" cy="647700"/>
          </a:xfrm>
          <a:prstGeom prst="bentConnector3">
            <a:avLst>
              <a:gd name="adj1" fmla="val 50001"/>
            </a:avLst>
          </a:prstGeom>
          <a:noFill/>
          <a:ln w="9525" cap="flat" cmpd="sng">
            <a:solidFill>
              <a:schemeClr val="lt1"/>
            </a:solidFill>
            <a:prstDash val="solid"/>
            <a:round/>
            <a:headEnd type="oval" w="med" len="med"/>
            <a:tailEnd type="oval" w="med" len="med"/>
          </a:ln>
        </p:spPr>
      </p:cxnSp>
      <p:cxnSp>
        <p:nvCxnSpPr>
          <p:cNvPr id="2472" name="Google Shape;2472;p53"/>
          <p:cNvCxnSpPr>
            <a:cxnSpLocks/>
            <a:stCxn id="2463" idx="3"/>
          </p:cNvCxnSpPr>
          <p:nvPr/>
        </p:nvCxnSpPr>
        <p:spPr>
          <a:xfrm>
            <a:off x="5776271" y="1742329"/>
            <a:ext cx="1190217" cy="656544"/>
          </a:xfrm>
          <a:prstGeom prst="bentConnector3">
            <a:avLst>
              <a:gd name="adj1" fmla="val 50000"/>
            </a:avLst>
          </a:prstGeom>
          <a:noFill/>
          <a:ln w="9525" cap="flat" cmpd="sng">
            <a:solidFill>
              <a:schemeClr val="lt1"/>
            </a:solidFill>
            <a:prstDash val="solid"/>
            <a:round/>
            <a:headEnd type="oval" w="med" len="med"/>
            <a:tailEnd type="oval" w="med" len="med"/>
          </a:ln>
        </p:spPr>
      </p:cxnSp>
      <p:cxnSp>
        <p:nvCxnSpPr>
          <p:cNvPr id="2473" name="Google Shape;2473;p53"/>
          <p:cNvCxnSpPr>
            <a:stCxn id="2462" idx="3"/>
          </p:cNvCxnSpPr>
          <p:nvPr/>
        </p:nvCxnSpPr>
        <p:spPr>
          <a:xfrm rot="10800000">
            <a:off x="617138" y="1742329"/>
            <a:ext cx="697500" cy="0"/>
          </a:xfrm>
          <a:prstGeom prst="straightConnector1">
            <a:avLst/>
          </a:prstGeom>
          <a:noFill/>
          <a:ln w="9525" cap="flat" cmpd="sng">
            <a:solidFill>
              <a:schemeClr val="lt1"/>
            </a:solidFill>
            <a:prstDash val="solid"/>
            <a:round/>
            <a:headEnd type="oval" w="med" len="med"/>
            <a:tailEnd type="oval" w="med" len="med"/>
          </a:ln>
        </p:spPr>
      </p:cxnSp>
      <p:cxnSp>
        <p:nvCxnSpPr>
          <p:cNvPr id="2474" name="Google Shape;2474;p53"/>
          <p:cNvCxnSpPr>
            <a:cxnSpLocks/>
          </p:cNvCxnSpPr>
          <p:nvPr/>
        </p:nvCxnSpPr>
        <p:spPr>
          <a:xfrm>
            <a:off x="7865390" y="2389929"/>
            <a:ext cx="447698" cy="0"/>
          </a:xfrm>
          <a:prstGeom prst="straightConnector1">
            <a:avLst/>
          </a:prstGeom>
          <a:noFill/>
          <a:ln w="9525" cap="flat" cmpd="sng">
            <a:solidFill>
              <a:schemeClr val="lt1"/>
            </a:solidFill>
            <a:prstDash val="solid"/>
            <a:round/>
            <a:headEnd type="oval" w="med" len="med"/>
            <a:tailEnd type="oval" w="med" len="med"/>
          </a:ln>
        </p:spPr>
      </p:cxnSp>
      <p:sp>
        <p:nvSpPr>
          <p:cNvPr id="4" name="Freeform 3">
            <a:extLst>
              <a:ext uri="{FF2B5EF4-FFF2-40B4-BE49-F238E27FC236}">
                <a16:creationId xmlns:a16="http://schemas.microsoft.com/office/drawing/2014/main" id="{4220E361-3D6D-8561-4426-4741D97409FD}"/>
              </a:ext>
            </a:extLst>
          </p:cNvPr>
          <p:cNvSpPr/>
          <p:nvPr/>
        </p:nvSpPr>
        <p:spPr>
          <a:xfrm>
            <a:off x="4099180" y="2117462"/>
            <a:ext cx="4722316" cy="2335398"/>
          </a:xfrm>
          <a:custGeom>
            <a:avLst/>
            <a:gdLst>
              <a:gd name="connsiteX0" fmla="*/ 884554 w 4722316"/>
              <a:gd name="connsiteY0" fmla="*/ 1653246 h 2335398"/>
              <a:gd name="connsiteX1" fmla="*/ 272371 w 4722316"/>
              <a:gd name="connsiteY1" fmla="*/ 1475016 h 2335398"/>
              <a:gd name="connsiteX2" fmla="*/ 16649 w 4722316"/>
              <a:gd name="connsiteY2" fmla="*/ 886080 h 2335398"/>
              <a:gd name="connsiteX3" fmla="*/ 86391 w 4722316"/>
              <a:gd name="connsiteY3" fmla="*/ 428880 h 2335398"/>
              <a:gd name="connsiteX4" fmla="*/ 582337 w 4722316"/>
              <a:gd name="connsiteY4" fmla="*/ 87917 h 2335398"/>
              <a:gd name="connsiteX5" fmla="*/ 1272011 w 4722316"/>
              <a:gd name="connsiteY5" fmla="*/ 2677 h 2335398"/>
              <a:gd name="connsiteX6" fmla="*/ 1938438 w 4722316"/>
              <a:gd name="connsiteY6" fmla="*/ 157660 h 2335398"/>
              <a:gd name="connsiteX7" fmla="*/ 2480879 w 4722316"/>
              <a:gd name="connsiteY7" fmla="*/ 436629 h 2335398"/>
              <a:gd name="connsiteX8" fmla="*/ 3178303 w 4722316"/>
              <a:gd name="connsiteY8" fmla="*/ 607110 h 2335398"/>
              <a:gd name="connsiteX9" fmla="*/ 3658750 w 4722316"/>
              <a:gd name="connsiteY9" fmla="*/ 669104 h 2335398"/>
              <a:gd name="connsiteX10" fmla="*/ 4022960 w 4722316"/>
              <a:gd name="connsiteY10" fmla="*/ 630358 h 2335398"/>
              <a:gd name="connsiteX11" fmla="*/ 4325177 w 4722316"/>
              <a:gd name="connsiteY11" fmla="*/ 855083 h 2335398"/>
              <a:gd name="connsiteX12" fmla="*/ 4565401 w 4722316"/>
              <a:gd name="connsiteY12" fmla="*/ 1258039 h 2335398"/>
              <a:gd name="connsiteX13" fmla="*/ 4689388 w 4722316"/>
              <a:gd name="connsiteY13" fmla="*/ 1614500 h 2335398"/>
              <a:gd name="connsiteX14" fmla="*/ 4681638 w 4722316"/>
              <a:gd name="connsiteY14" fmla="*/ 1846975 h 2335398"/>
              <a:gd name="connsiteX15" fmla="*/ 4239937 w 4722316"/>
              <a:gd name="connsiteY15" fmla="*/ 2218934 h 2335398"/>
              <a:gd name="connsiteX16" fmla="*/ 3519265 w 4722316"/>
              <a:gd name="connsiteY16" fmla="*/ 2288677 h 2335398"/>
              <a:gd name="connsiteX17" fmla="*/ 2961327 w 4722316"/>
              <a:gd name="connsiteY17" fmla="*/ 2296426 h 2335398"/>
              <a:gd name="connsiteX18" fmla="*/ 2527374 w 4722316"/>
              <a:gd name="connsiteY18" fmla="*/ 2319673 h 2335398"/>
              <a:gd name="connsiteX19" fmla="*/ 2256154 w 4722316"/>
              <a:gd name="connsiteY19" fmla="*/ 2296426 h 2335398"/>
              <a:gd name="connsiteX20" fmla="*/ 1744710 w 4722316"/>
              <a:gd name="connsiteY20" fmla="*/ 1893470 h 2335398"/>
              <a:gd name="connsiteX21" fmla="*/ 1248764 w 4722316"/>
              <a:gd name="connsiteY21" fmla="*/ 1699741 h 2335398"/>
              <a:gd name="connsiteX22" fmla="*/ 884554 w 4722316"/>
              <a:gd name="connsiteY22" fmla="*/ 1653246 h 23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22316" h="2335398">
                <a:moveTo>
                  <a:pt x="884554" y="1653246"/>
                </a:moveTo>
                <a:cubicBezTo>
                  <a:pt x="721822" y="1615792"/>
                  <a:pt x="417022" y="1602877"/>
                  <a:pt x="272371" y="1475016"/>
                </a:cubicBezTo>
                <a:cubicBezTo>
                  <a:pt x="127720" y="1347155"/>
                  <a:pt x="47646" y="1060436"/>
                  <a:pt x="16649" y="886080"/>
                </a:cubicBezTo>
                <a:cubicBezTo>
                  <a:pt x="-14348" y="711724"/>
                  <a:pt x="-7890" y="561907"/>
                  <a:pt x="86391" y="428880"/>
                </a:cubicBezTo>
                <a:cubicBezTo>
                  <a:pt x="180672" y="295853"/>
                  <a:pt x="384734" y="158951"/>
                  <a:pt x="582337" y="87917"/>
                </a:cubicBezTo>
                <a:cubicBezTo>
                  <a:pt x="779940" y="16883"/>
                  <a:pt x="1045994" y="-8947"/>
                  <a:pt x="1272011" y="2677"/>
                </a:cubicBezTo>
                <a:cubicBezTo>
                  <a:pt x="1498028" y="14301"/>
                  <a:pt x="1736960" y="85335"/>
                  <a:pt x="1938438" y="157660"/>
                </a:cubicBezTo>
                <a:cubicBezTo>
                  <a:pt x="2139916" y="229985"/>
                  <a:pt x="2274235" y="361721"/>
                  <a:pt x="2480879" y="436629"/>
                </a:cubicBezTo>
                <a:cubicBezTo>
                  <a:pt x="2687523" y="511537"/>
                  <a:pt x="2981991" y="568364"/>
                  <a:pt x="3178303" y="607110"/>
                </a:cubicBezTo>
                <a:cubicBezTo>
                  <a:pt x="3374615" y="645856"/>
                  <a:pt x="3517974" y="665229"/>
                  <a:pt x="3658750" y="669104"/>
                </a:cubicBezTo>
                <a:cubicBezTo>
                  <a:pt x="3799526" y="672979"/>
                  <a:pt x="3911889" y="599361"/>
                  <a:pt x="4022960" y="630358"/>
                </a:cubicBezTo>
                <a:cubicBezTo>
                  <a:pt x="4134031" y="661355"/>
                  <a:pt x="4234770" y="750470"/>
                  <a:pt x="4325177" y="855083"/>
                </a:cubicBezTo>
                <a:cubicBezTo>
                  <a:pt x="4415584" y="959696"/>
                  <a:pt x="4504699" y="1131469"/>
                  <a:pt x="4565401" y="1258039"/>
                </a:cubicBezTo>
                <a:cubicBezTo>
                  <a:pt x="4626103" y="1384608"/>
                  <a:pt x="4670015" y="1516344"/>
                  <a:pt x="4689388" y="1614500"/>
                </a:cubicBezTo>
                <a:cubicBezTo>
                  <a:pt x="4708761" y="1712656"/>
                  <a:pt x="4756546" y="1746236"/>
                  <a:pt x="4681638" y="1846975"/>
                </a:cubicBezTo>
                <a:cubicBezTo>
                  <a:pt x="4606730" y="1947714"/>
                  <a:pt x="4433666" y="2145317"/>
                  <a:pt x="4239937" y="2218934"/>
                </a:cubicBezTo>
                <a:cubicBezTo>
                  <a:pt x="4046208" y="2292551"/>
                  <a:pt x="3732367" y="2275762"/>
                  <a:pt x="3519265" y="2288677"/>
                </a:cubicBezTo>
                <a:cubicBezTo>
                  <a:pt x="3306163" y="2301592"/>
                  <a:pt x="3126642" y="2291260"/>
                  <a:pt x="2961327" y="2296426"/>
                </a:cubicBezTo>
                <a:cubicBezTo>
                  <a:pt x="2796012" y="2301592"/>
                  <a:pt x="2644903" y="2319673"/>
                  <a:pt x="2527374" y="2319673"/>
                </a:cubicBezTo>
                <a:cubicBezTo>
                  <a:pt x="2409845" y="2319673"/>
                  <a:pt x="2386598" y="2367460"/>
                  <a:pt x="2256154" y="2296426"/>
                </a:cubicBezTo>
                <a:cubicBezTo>
                  <a:pt x="2125710" y="2225392"/>
                  <a:pt x="1912608" y="1992917"/>
                  <a:pt x="1744710" y="1893470"/>
                </a:cubicBezTo>
                <a:cubicBezTo>
                  <a:pt x="1576812" y="1794023"/>
                  <a:pt x="1390832" y="1742361"/>
                  <a:pt x="1248764" y="1699741"/>
                </a:cubicBezTo>
                <a:cubicBezTo>
                  <a:pt x="1106696" y="1657121"/>
                  <a:pt x="1047286" y="1690700"/>
                  <a:pt x="884554" y="1653246"/>
                </a:cubicBezTo>
                <a:close/>
              </a:path>
            </a:pathLst>
          </a:custGeom>
          <a:noFill/>
          <a:ln>
            <a:solidFill>
              <a:srgbClr val="FF7E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401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521;p40">
            <a:extLst>
              <a:ext uri="{FF2B5EF4-FFF2-40B4-BE49-F238E27FC236}">
                <a16:creationId xmlns:a16="http://schemas.microsoft.com/office/drawing/2014/main" id="{CDB023FD-9AB4-0A5C-D413-8DFB138F3AFE}"/>
              </a:ext>
            </a:extLst>
          </p:cNvPr>
          <p:cNvSpPr txBox="1">
            <a:spLocks/>
          </p:cNvSpPr>
          <p:nvPr/>
        </p:nvSpPr>
        <p:spPr>
          <a:xfrm>
            <a:off x="523374" y="1175398"/>
            <a:ext cx="3409597"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4200" err="1">
                <a:highlight>
                  <a:schemeClr val="dk2"/>
                </a:highlight>
                <a:latin typeface="DM Serif Display"/>
                <a:ea typeface="DM Serif Display"/>
                <a:cs typeface="DM Serif Display"/>
                <a:sym typeface="DM Serif Display"/>
              </a:rPr>
              <a:t>dataset.csv</a:t>
            </a:r>
            <a:endParaRPr lang="en-SG" sz="4200">
              <a:highlight>
                <a:schemeClr val="dk2"/>
              </a:highlight>
              <a:latin typeface="DM Serif Display"/>
              <a:ea typeface="DM Serif Display"/>
              <a:cs typeface="DM Serif Display"/>
              <a:sym typeface="DM Serif Display"/>
            </a:endParaRPr>
          </a:p>
        </p:txBody>
      </p:sp>
      <p:sp>
        <p:nvSpPr>
          <p:cNvPr id="9" name="Google Shape;1521;p40">
            <a:extLst>
              <a:ext uri="{FF2B5EF4-FFF2-40B4-BE49-F238E27FC236}">
                <a16:creationId xmlns:a16="http://schemas.microsoft.com/office/drawing/2014/main" id="{DB8A32F7-4FCB-FA39-9885-3110FC1D2298}"/>
              </a:ext>
            </a:extLst>
          </p:cNvPr>
          <p:cNvSpPr txBox="1">
            <a:spLocks/>
          </p:cNvSpPr>
          <p:nvPr/>
        </p:nvSpPr>
        <p:spPr>
          <a:xfrm>
            <a:off x="977034" y="627990"/>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500">
                <a:latin typeface="DM Serif Display"/>
                <a:ea typeface="DM Serif Display"/>
                <a:cs typeface="DM Serif Display"/>
                <a:sym typeface="DM Serif Display"/>
              </a:rPr>
              <a:t>Formation of</a:t>
            </a:r>
          </a:p>
        </p:txBody>
      </p:sp>
      <p:pic>
        <p:nvPicPr>
          <p:cNvPr id="11" name="Picture 10" descr="A screenshot of a black and white social media post&#10;&#10;Description automatically generated">
            <a:extLst>
              <a:ext uri="{FF2B5EF4-FFF2-40B4-BE49-F238E27FC236}">
                <a16:creationId xmlns:a16="http://schemas.microsoft.com/office/drawing/2014/main" id="{D96E30E0-0823-C3AA-96B6-63B1109862FA}"/>
              </a:ext>
            </a:extLst>
          </p:cNvPr>
          <p:cNvPicPr>
            <a:picLocks noChangeAspect="1"/>
          </p:cNvPicPr>
          <p:nvPr/>
        </p:nvPicPr>
        <p:blipFill>
          <a:blip r:embed="rId3"/>
          <a:stretch>
            <a:fillRect/>
          </a:stretch>
        </p:blipFill>
        <p:spPr>
          <a:xfrm>
            <a:off x="4093383" y="328262"/>
            <a:ext cx="4343673" cy="1328124"/>
          </a:xfrm>
          <a:prstGeom prst="rect">
            <a:avLst/>
          </a:prstGeom>
        </p:spPr>
      </p:pic>
      <p:sp>
        <p:nvSpPr>
          <p:cNvPr id="13" name="TextBox 12">
            <a:extLst>
              <a:ext uri="{FF2B5EF4-FFF2-40B4-BE49-F238E27FC236}">
                <a16:creationId xmlns:a16="http://schemas.microsoft.com/office/drawing/2014/main" id="{BF6AC61B-341D-24A4-9DE0-858F3DD4A67F}"/>
              </a:ext>
            </a:extLst>
          </p:cNvPr>
          <p:cNvSpPr txBox="1"/>
          <p:nvPr/>
        </p:nvSpPr>
        <p:spPr>
          <a:xfrm>
            <a:off x="4648430" y="1710751"/>
            <a:ext cx="3233578" cy="307777"/>
          </a:xfrm>
          <a:prstGeom prst="rect">
            <a:avLst/>
          </a:prstGeom>
          <a:noFill/>
        </p:spPr>
        <p:txBody>
          <a:bodyPr wrap="none" rtlCol="0">
            <a:spAutoFit/>
          </a:bodyPr>
          <a:lstStyle/>
          <a:p>
            <a:pPr algn="ctr"/>
            <a:r>
              <a:rPr lang="en-GB">
                <a:solidFill>
                  <a:schemeClr val="bg1"/>
                </a:solidFill>
                <a:latin typeface="Archivo" pitchFamily="2" charset="77"/>
                <a:cs typeface="Archivo" pitchFamily="2" charset="77"/>
              </a:rPr>
              <a:t>self-made playlist of around 10k songs</a:t>
            </a:r>
          </a:p>
        </p:txBody>
      </p:sp>
      <p:cxnSp>
        <p:nvCxnSpPr>
          <p:cNvPr id="16" name="Google Shape;827;p34">
            <a:extLst>
              <a:ext uri="{FF2B5EF4-FFF2-40B4-BE49-F238E27FC236}">
                <a16:creationId xmlns:a16="http://schemas.microsoft.com/office/drawing/2014/main" id="{13E26989-94EF-E6C9-0237-D48383DE4510}"/>
              </a:ext>
            </a:extLst>
          </p:cNvPr>
          <p:cNvCxnSpPr>
            <a:cxnSpLocks/>
          </p:cNvCxnSpPr>
          <p:nvPr/>
        </p:nvCxnSpPr>
        <p:spPr>
          <a:xfrm flipH="1">
            <a:off x="-71700" y="2348141"/>
            <a:ext cx="2884642" cy="10646"/>
          </a:xfrm>
          <a:prstGeom prst="straightConnector1">
            <a:avLst/>
          </a:prstGeom>
          <a:noFill/>
          <a:ln w="9525" cap="flat" cmpd="sng">
            <a:solidFill>
              <a:schemeClr val="lt1"/>
            </a:solidFill>
            <a:prstDash val="solid"/>
            <a:round/>
            <a:headEnd type="none" w="med" len="med"/>
            <a:tailEnd type="none" w="med" len="med"/>
          </a:ln>
        </p:spPr>
      </p:cxnSp>
      <p:sp>
        <p:nvSpPr>
          <p:cNvPr id="17" name="Google Shape;830;p34">
            <a:extLst>
              <a:ext uri="{FF2B5EF4-FFF2-40B4-BE49-F238E27FC236}">
                <a16:creationId xmlns:a16="http://schemas.microsoft.com/office/drawing/2014/main" id="{AA16032C-4D07-26F3-E05A-7D09F81040DC}"/>
              </a:ext>
            </a:extLst>
          </p:cNvPr>
          <p:cNvSpPr/>
          <p:nvPr/>
        </p:nvSpPr>
        <p:spPr>
          <a:xfrm flipH="1">
            <a:off x="242061" y="2112542"/>
            <a:ext cx="449650" cy="472443"/>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1;p40">
            <a:extLst>
              <a:ext uri="{FF2B5EF4-FFF2-40B4-BE49-F238E27FC236}">
                <a16:creationId xmlns:a16="http://schemas.microsoft.com/office/drawing/2014/main" id="{47C6543A-BCCD-AC3B-C092-79F57C841643}"/>
              </a:ext>
            </a:extLst>
          </p:cNvPr>
          <p:cNvSpPr txBox="1">
            <a:spLocks/>
          </p:cNvSpPr>
          <p:nvPr/>
        </p:nvSpPr>
        <p:spPr>
          <a:xfrm>
            <a:off x="2668612" y="2146808"/>
            <a:ext cx="3806776"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500">
                <a:latin typeface="DM Serif Display"/>
                <a:ea typeface="DM Serif Display"/>
                <a:cs typeface="DM Serif Display"/>
                <a:sym typeface="DM Serif Display"/>
              </a:rPr>
              <a:t>Two Helper Functions</a:t>
            </a:r>
          </a:p>
        </p:txBody>
      </p:sp>
      <p:cxnSp>
        <p:nvCxnSpPr>
          <p:cNvPr id="21" name="Google Shape;827;p34">
            <a:extLst>
              <a:ext uri="{FF2B5EF4-FFF2-40B4-BE49-F238E27FC236}">
                <a16:creationId xmlns:a16="http://schemas.microsoft.com/office/drawing/2014/main" id="{5A7B9106-FAB2-A069-416A-E7948928FC04}"/>
              </a:ext>
            </a:extLst>
          </p:cNvPr>
          <p:cNvCxnSpPr>
            <a:cxnSpLocks/>
          </p:cNvCxnSpPr>
          <p:nvPr/>
        </p:nvCxnSpPr>
        <p:spPr>
          <a:xfrm flipH="1">
            <a:off x="6265219" y="2339981"/>
            <a:ext cx="3088008" cy="0"/>
          </a:xfrm>
          <a:prstGeom prst="straightConnector1">
            <a:avLst/>
          </a:prstGeom>
          <a:noFill/>
          <a:ln w="9525" cap="flat" cmpd="sng">
            <a:solidFill>
              <a:schemeClr val="lt1"/>
            </a:solidFill>
            <a:prstDash val="solid"/>
            <a:round/>
            <a:headEnd type="none" w="med" len="med"/>
            <a:tailEnd type="none" w="med" len="med"/>
          </a:ln>
        </p:spPr>
      </p:cxnSp>
      <p:sp>
        <p:nvSpPr>
          <p:cNvPr id="23" name="Google Shape;2462;p53">
            <a:extLst>
              <a:ext uri="{FF2B5EF4-FFF2-40B4-BE49-F238E27FC236}">
                <a16:creationId xmlns:a16="http://schemas.microsoft.com/office/drawing/2014/main" id="{CC76D771-48E6-D4FA-753C-FC1DF77E7102}"/>
              </a:ext>
            </a:extLst>
          </p:cNvPr>
          <p:cNvSpPr txBox="1"/>
          <p:nvPr/>
        </p:nvSpPr>
        <p:spPr>
          <a:xfrm flipH="1">
            <a:off x="5218007" y="260682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 name="Google Shape;1521;p40">
            <a:extLst>
              <a:ext uri="{FF2B5EF4-FFF2-40B4-BE49-F238E27FC236}">
                <a16:creationId xmlns:a16="http://schemas.microsoft.com/office/drawing/2014/main" id="{C4F683D8-02DF-1BD8-630F-F07711F45524}"/>
              </a:ext>
            </a:extLst>
          </p:cNvPr>
          <p:cNvSpPr txBox="1">
            <a:spLocks/>
          </p:cNvSpPr>
          <p:nvPr/>
        </p:nvSpPr>
        <p:spPr>
          <a:xfrm>
            <a:off x="5766989" y="2852501"/>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latin typeface="DM Serif Display"/>
                <a:ea typeface="DM Serif Display"/>
                <a:cs typeface="DM Serif Display"/>
                <a:sym typeface="DM Serif Display"/>
              </a:rPr>
              <a:t>get_playlist_tracks</a:t>
            </a:r>
            <a:r>
              <a:rPr lang="en-SG" sz="2200">
                <a:latin typeface="DM Serif Display"/>
                <a:ea typeface="DM Serif Display"/>
                <a:cs typeface="DM Serif Display"/>
                <a:sym typeface="DM Serif Display"/>
              </a:rPr>
              <a:t>()</a:t>
            </a:r>
          </a:p>
        </p:txBody>
      </p:sp>
      <p:pic>
        <p:nvPicPr>
          <p:cNvPr id="27" name="Picture 26" descr="A screen shot of a computer&#10;&#10;Description automatically generated">
            <a:extLst>
              <a:ext uri="{FF2B5EF4-FFF2-40B4-BE49-F238E27FC236}">
                <a16:creationId xmlns:a16="http://schemas.microsoft.com/office/drawing/2014/main" id="{0CF6682E-B216-7C0A-9A92-88D76F6D0256}"/>
              </a:ext>
            </a:extLst>
          </p:cNvPr>
          <p:cNvPicPr>
            <a:picLocks noChangeAspect="1"/>
          </p:cNvPicPr>
          <p:nvPr/>
        </p:nvPicPr>
        <p:blipFill>
          <a:blip r:embed="rId4"/>
          <a:stretch>
            <a:fillRect/>
          </a:stretch>
        </p:blipFill>
        <p:spPr>
          <a:xfrm>
            <a:off x="313421" y="2674791"/>
            <a:ext cx="4710382" cy="709705"/>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C280C98A-2EA3-9DDB-A64F-0ACABD5BC3C7}"/>
              </a:ext>
            </a:extLst>
          </p:cNvPr>
          <p:cNvPicPr>
            <a:picLocks noChangeAspect="1"/>
          </p:cNvPicPr>
          <p:nvPr/>
        </p:nvPicPr>
        <p:blipFill>
          <a:blip r:embed="rId5"/>
          <a:stretch>
            <a:fillRect/>
          </a:stretch>
        </p:blipFill>
        <p:spPr>
          <a:xfrm>
            <a:off x="328292" y="3538850"/>
            <a:ext cx="4695511" cy="1212606"/>
          </a:xfrm>
          <a:prstGeom prst="rect">
            <a:avLst/>
          </a:prstGeom>
        </p:spPr>
      </p:pic>
      <p:sp>
        <p:nvSpPr>
          <p:cNvPr id="30" name="Google Shape;2462;p53">
            <a:extLst>
              <a:ext uri="{FF2B5EF4-FFF2-40B4-BE49-F238E27FC236}">
                <a16:creationId xmlns:a16="http://schemas.microsoft.com/office/drawing/2014/main" id="{084FCF46-1F6E-C9EF-05EE-E3E0030E7F53}"/>
              </a:ext>
            </a:extLst>
          </p:cNvPr>
          <p:cNvSpPr txBox="1"/>
          <p:nvPr/>
        </p:nvSpPr>
        <p:spPr>
          <a:xfrm flipH="1">
            <a:off x="5218007" y="3667299"/>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31" name="Google Shape;1521;p40">
            <a:extLst>
              <a:ext uri="{FF2B5EF4-FFF2-40B4-BE49-F238E27FC236}">
                <a16:creationId xmlns:a16="http://schemas.microsoft.com/office/drawing/2014/main" id="{71D52161-3CD3-BFDE-4920-8839445AE96F}"/>
              </a:ext>
            </a:extLst>
          </p:cNvPr>
          <p:cNvSpPr txBox="1">
            <a:spLocks/>
          </p:cNvSpPr>
          <p:nvPr/>
        </p:nvSpPr>
        <p:spPr>
          <a:xfrm>
            <a:off x="5628107" y="3906488"/>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latin typeface="DM Serif Display"/>
                <a:ea typeface="DM Serif Display"/>
                <a:cs typeface="DM Serif Display"/>
                <a:sym typeface="DM Serif Display"/>
              </a:rPr>
              <a:t>get_audio_artist</a:t>
            </a:r>
            <a:r>
              <a:rPr lang="en-SG" sz="2200">
                <a:latin typeface="DM Serif Display"/>
                <a:ea typeface="DM Serif Display"/>
                <a:cs typeface="DM Serif Display"/>
                <a:sym typeface="DM Serif Display"/>
              </a:rPr>
              <a:t>()</a:t>
            </a:r>
          </a:p>
        </p:txBody>
      </p:sp>
    </p:spTree>
    <p:extLst>
      <p:ext uri="{BB962C8B-B14F-4D97-AF65-F5344CB8AC3E}">
        <p14:creationId xmlns:p14="http://schemas.microsoft.com/office/powerpoint/2010/main" val="12866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462;p53">
            <a:extLst>
              <a:ext uri="{FF2B5EF4-FFF2-40B4-BE49-F238E27FC236}">
                <a16:creationId xmlns:a16="http://schemas.microsoft.com/office/drawing/2014/main" id="{CC76D771-48E6-D4FA-753C-FC1DF77E7102}"/>
              </a:ext>
            </a:extLst>
          </p:cNvPr>
          <p:cNvSpPr txBox="1"/>
          <p:nvPr/>
        </p:nvSpPr>
        <p:spPr>
          <a:xfrm flipH="1">
            <a:off x="4877045" y="481953"/>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01</a:t>
            </a:r>
            <a:endParaRPr sz="4500" b="1">
              <a:solidFill>
                <a:schemeClr val="lt1"/>
              </a:solidFill>
              <a:latin typeface="DM Serif Display"/>
              <a:ea typeface="DM Serif Display"/>
              <a:cs typeface="DM Serif Display"/>
              <a:sym typeface="DM Serif Display"/>
            </a:endParaRPr>
          </a:p>
        </p:txBody>
      </p:sp>
      <p:sp>
        <p:nvSpPr>
          <p:cNvPr id="24" name="Google Shape;1521;p40">
            <a:extLst>
              <a:ext uri="{FF2B5EF4-FFF2-40B4-BE49-F238E27FC236}">
                <a16:creationId xmlns:a16="http://schemas.microsoft.com/office/drawing/2014/main" id="{C4F683D8-02DF-1BD8-630F-F07711F45524}"/>
              </a:ext>
            </a:extLst>
          </p:cNvPr>
          <p:cNvSpPr txBox="1">
            <a:spLocks/>
          </p:cNvSpPr>
          <p:nvPr/>
        </p:nvSpPr>
        <p:spPr>
          <a:xfrm>
            <a:off x="5426027" y="727625"/>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err="1">
                <a:highlight>
                  <a:srgbClr val="009193"/>
                </a:highlight>
                <a:latin typeface="DM Serif Display"/>
                <a:ea typeface="DM Serif Display"/>
                <a:cs typeface="DM Serif Display"/>
                <a:sym typeface="DM Serif Display"/>
              </a:rPr>
              <a:t>get_playlist_tracks</a:t>
            </a:r>
            <a:r>
              <a:rPr lang="en-SG" sz="2200">
                <a:highlight>
                  <a:srgbClr val="009193"/>
                </a:highlight>
                <a:latin typeface="DM Serif Display"/>
                <a:ea typeface="DM Serif Display"/>
                <a:cs typeface="DM Serif Display"/>
                <a:sym typeface="DM Serif Display"/>
              </a:rPr>
              <a:t>()</a:t>
            </a:r>
          </a:p>
        </p:txBody>
      </p:sp>
      <p:pic>
        <p:nvPicPr>
          <p:cNvPr id="5" name="Picture 4" descr="A screenshot of a computer program&#10;&#10;Description automatically generated">
            <a:extLst>
              <a:ext uri="{FF2B5EF4-FFF2-40B4-BE49-F238E27FC236}">
                <a16:creationId xmlns:a16="http://schemas.microsoft.com/office/drawing/2014/main" id="{2569944C-6CC0-CE7F-C4AC-1BB1ED5DCDD4}"/>
              </a:ext>
            </a:extLst>
          </p:cNvPr>
          <p:cNvPicPr>
            <a:picLocks noChangeAspect="1"/>
          </p:cNvPicPr>
          <p:nvPr/>
        </p:nvPicPr>
        <p:blipFill>
          <a:blip r:embed="rId3"/>
          <a:stretch>
            <a:fillRect/>
          </a:stretch>
        </p:blipFill>
        <p:spPr>
          <a:xfrm>
            <a:off x="480766" y="307935"/>
            <a:ext cx="3999974" cy="4302811"/>
          </a:xfrm>
          <a:prstGeom prst="rect">
            <a:avLst/>
          </a:prstGeom>
        </p:spPr>
      </p:pic>
      <p:cxnSp>
        <p:nvCxnSpPr>
          <p:cNvPr id="8" name="Straight Connector 7">
            <a:extLst>
              <a:ext uri="{FF2B5EF4-FFF2-40B4-BE49-F238E27FC236}">
                <a16:creationId xmlns:a16="http://schemas.microsoft.com/office/drawing/2014/main" id="{5FFA440B-B19E-8666-3C33-08FCD8C4DDF9}"/>
              </a:ext>
            </a:extLst>
          </p:cNvPr>
          <p:cNvCxnSpPr/>
          <p:nvPr/>
        </p:nvCxnSpPr>
        <p:spPr>
          <a:xfrm>
            <a:off x="4877045" y="1386566"/>
            <a:ext cx="37738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9CEAC3F-6A6E-C8DF-E0BF-9B1BB25F2EF1}"/>
              </a:ext>
            </a:extLst>
          </p:cNvPr>
          <p:cNvSpPr/>
          <p:nvPr/>
        </p:nvSpPr>
        <p:spPr>
          <a:xfrm>
            <a:off x="844657" y="1438317"/>
            <a:ext cx="1340604" cy="201477"/>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E2C2D827-FB42-6FA7-9EB5-C529D9FE3B7F}"/>
              </a:ext>
            </a:extLst>
          </p:cNvPr>
          <p:cNvCxnSpPr>
            <a:cxnSpLocks/>
            <a:stCxn id="10" idx="3"/>
          </p:cNvCxnSpPr>
          <p:nvPr/>
        </p:nvCxnSpPr>
        <p:spPr>
          <a:xfrm>
            <a:off x="2185261" y="1539056"/>
            <a:ext cx="2533973" cy="19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42D0BA6-068C-E5C7-C820-508BEB93DBF1}"/>
              </a:ext>
            </a:extLst>
          </p:cNvPr>
          <p:cNvSpPr txBox="1"/>
          <p:nvPr/>
        </p:nvSpPr>
        <p:spPr>
          <a:xfrm>
            <a:off x="4758028" y="1533223"/>
            <a:ext cx="1750800" cy="400110"/>
          </a:xfrm>
          <a:prstGeom prst="rect">
            <a:avLst/>
          </a:prstGeom>
          <a:noFill/>
        </p:spPr>
        <p:txBody>
          <a:bodyPr wrap="none" rtlCol="0">
            <a:spAutoFit/>
          </a:bodyPr>
          <a:lstStyle/>
          <a:p>
            <a:r>
              <a:rPr lang="en-GB" sz="2000" b="1" u="sng">
                <a:solidFill>
                  <a:schemeClr val="bg1"/>
                </a:solidFill>
                <a:latin typeface="Archivo" pitchFamily="2" charset="77"/>
                <a:cs typeface="Archivo" pitchFamily="2" charset="77"/>
              </a:rPr>
              <a:t>Track Object</a:t>
            </a:r>
          </a:p>
        </p:txBody>
      </p:sp>
      <p:sp>
        <p:nvSpPr>
          <p:cNvPr id="25" name="Right Brace 24">
            <a:extLst>
              <a:ext uri="{FF2B5EF4-FFF2-40B4-BE49-F238E27FC236}">
                <a16:creationId xmlns:a16="http://schemas.microsoft.com/office/drawing/2014/main" id="{813B30A7-4664-3357-D01E-67B808F76E79}"/>
              </a:ext>
            </a:extLst>
          </p:cNvPr>
          <p:cNvSpPr/>
          <p:nvPr/>
        </p:nvSpPr>
        <p:spPr>
          <a:xfrm>
            <a:off x="4630824" y="2021661"/>
            <a:ext cx="88410" cy="95401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Box 25">
            <a:extLst>
              <a:ext uri="{FF2B5EF4-FFF2-40B4-BE49-F238E27FC236}">
                <a16:creationId xmlns:a16="http://schemas.microsoft.com/office/drawing/2014/main" id="{920A3595-3B7D-6864-5EDD-5F10002408AA}"/>
              </a:ext>
            </a:extLst>
          </p:cNvPr>
          <p:cNvSpPr txBox="1"/>
          <p:nvPr/>
        </p:nvSpPr>
        <p:spPr>
          <a:xfrm>
            <a:off x="4823751" y="2287357"/>
            <a:ext cx="1685077"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Track Information</a:t>
            </a:r>
          </a:p>
        </p:txBody>
      </p:sp>
      <p:sp>
        <p:nvSpPr>
          <p:cNvPr id="32" name="Right Brace 31">
            <a:extLst>
              <a:ext uri="{FF2B5EF4-FFF2-40B4-BE49-F238E27FC236}">
                <a16:creationId xmlns:a16="http://schemas.microsoft.com/office/drawing/2014/main" id="{C99CF188-375F-FFAA-D1DB-C3355F069192}"/>
              </a:ext>
            </a:extLst>
          </p:cNvPr>
          <p:cNvSpPr/>
          <p:nvPr/>
        </p:nvSpPr>
        <p:spPr>
          <a:xfrm>
            <a:off x="4630824" y="3002390"/>
            <a:ext cx="88410" cy="45373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4B4FF1BE-9E71-18BC-C17B-1B7EB7C73148}"/>
              </a:ext>
            </a:extLst>
          </p:cNvPr>
          <p:cNvSpPr txBox="1"/>
          <p:nvPr/>
        </p:nvSpPr>
        <p:spPr>
          <a:xfrm>
            <a:off x="4823750" y="3021771"/>
            <a:ext cx="1653017"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Artist Information</a:t>
            </a:r>
          </a:p>
        </p:txBody>
      </p:sp>
      <p:sp>
        <p:nvSpPr>
          <p:cNvPr id="34" name="Right Brace 33">
            <a:extLst>
              <a:ext uri="{FF2B5EF4-FFF2-40B4-BE49-F238E27FC236}">
                <a16:creationId xmlns:a16="http://schemas.microsoft.com/office/drawing/2014/main" id="{7AD11A82-5C99-F417-BA9C-1537A9B70A9F}"/>
              </a:ext>
            </a:extLst>
          </p:cNvPr>
          <p:cNvSpPr/>
          <p:nvPr/>
        </p:nvSpPr>
        <p:spPr>
          <a:xfrm>
            <a:off x="4630824" y="3482836"/>
            <a:ext cx="88410" cy="62421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a:extLst>
              <a:ext uri="{FF2B5EF4-FFF2-40B4-BE49-F238E27FC236}">
                <a16:creationId xmlns:a16="http://schemas.microsoft.com/office/drawing/2014/main" id="{9AC10276-7583-C5EA-361D-0EF06BB747EF}"/>
              </a:ext>
            </a:extLst>
          </p:cNvPr>
          <p:cNvSpPr txBox="1"/>
          <p:nvPr/>
        </p:nvSpPr>
        <p:spPr>
          <a:xfrm>
            <a:off x="4822406" y="3610277"/>
            <a:ext cx="1757212"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Album Information</a:t>
            </a:r>
          </a:p>
        </p:txBody>
      </p:sp>
      <p:sp>
        <p:nvSpPr>
          <p:cNvPr id="2" name="Right Brace 1">
            <a:extLst>
              <a:ext uri="{FF2B5EF4-FFF2-40B4-BE49-F238E27FC236}">
                <a16:creationId xmlns:a16="http://schemas.microsoft.com/office/drawing/2014/main" id="{AF9B28A0-123F-520F-03FC-D5C863E717E5}"/>
              </a:ext>
            </a:extLst>
          </p:cNvPr>
          <p:cNvSpPr/>
          <p:nvPr/>
        </p:nvSpPr>
        <p:spPr>
          <a:xfrm>
            <a:off x="6579618" y="2438400"/>
            <a:ext cx="178233" cy="15675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445D50ED-05B0-E8F4-0B88-A1E3EE4BAD99}"/>
              </a:ext>
            </a:extLst>
          </p:cNvPr>
          <p:cNvSpPr txBox="1"/>
          <p:nvPr/>
        </p:nvSpPr>
        <p:spPr>
          <a:xfrm>
            <a:off x="6841940" y="2498668"/>
            <a:ext cx="2278188" cy="1477328"/>
          </a:xfrm>
          <a:prstGeom prst="rect">
            <a:avLst/>
          </a:prstGeom>
          <a:noFill/>
        </p:spPr>
        <p:txBody>
          <a:bodyPr wrap="none" rtlCol="0">
            <a:spAutoFit/>
          </a:bodyPr>
          <a:lstStyle/>
          <a:p>
            <a:pPr marL="342900" indent="-342900">
              <a:buClr>
                <a:schemeClr val="bg1"/>
              </a:buClr>
              <a:buAutoNum type="arabicPeriod"/>
            </a:pPr>
            <a:r>
              <a:rPr lang="en-GB" sz="1500">
                <a:solidFill>
                  <a:schemeClr val="bg1"/>
                </a:solidFill>
                <a:latin typeface="Archivo" pitchFamily="2" charset="77"/>
                <a:cs typeface="Archivo" pitchFamily="2" charset="77"/>
              </a:rPr>
              <a:t>Track URI</a:t>
            </a:r>
          </a:p>
          <a:p>
            <a:pPr marL="342900" indent="-342900">
              <a:buClr>
                <a:schemeClr val="bg1"/>
              </a:buClr>
              <a:buAutoNum type="arabicPeriod"/>
            </a:pPr>
            <a:r>
              <a:rPr lang="en-GB" sz="1500">
                <a:solidFill>
                  <a:schemeClr val="bg1"/>
                </a:solidFill>
                <a:latin typeface="Archivo" pitchFamily="2" charset="77"/>
                <a:cs typeface="Archivo" pitchFamily="2" charset="77"/>
              </a:rPr>
              <a:t>Artist URI</a:t>
            </a:r>
          </a:p>
          <a:p>
            <a:pPr marL="342900" indent="-342900">
              <a:buClr>
                <a:schemeClr val="bg1"/>
              </a:buClr>
              <a:buAutoNum type="arabicPeriod"/>
            </a:pPr>
            <a:r>
              <a:rPr lang="en-GB" sz="1500">
                <a:solidFill>
                  <a:schemeClr val="bg1"/>
                </a:solidFill>
                <a:latin typeface="Archivo" pitchFamily="2" charset="77"/>
                <a:cs typeface="Archivo" pitchFamily="2" charset="77"/>
              </a:rPr>
              <a:t>Track Name</a:t>
            </a:r>
          </a:p>
          <a:p>
            <a:pPr marL="342900" indent="-342900">
              <a:buClr>
                <a:schemeClr val="bg1"/>
              </a:buClr>
              <a:buAutoNum type="arabicPeriod"/>
            </a:pPr>
            <a:r>
              <a:rPr lang="en-GB" sz="1500">
                <a:solidFill>
                  <a:schemeClr val="bg1"/>
                </a:solidFill>
                <a:latin typeface="Archivo" pitchFamily="2" charset="77"/>
                <a:cs typeface="Archivo" pitchFamily="2" charset="77"/>
              </a:rPr>
              <a:t>Album Name</a:t>
            </a:r>
          </a:p>
          <a:p>
            <a:pPr marL="342900" indent="-342900">
              <a:buClr>
                <a:schemeClr val="bg1"/>
              </a:buClr>
              <a:buAutoNum type="arabicPeriod"/>
            </a:pPr>
            <a:r>
              <a:rPr lang="en-GB" sz="1500">
                <a:solidFill>
                  <a:schemeClr val="bg1"/>
                </a:solidFill>
                <a:latin typeface="Archivo" pitchFamily="2" charset="77"/>
                <a:cs typeface="Archivo" pitchFamily="2" charset="77"/>
              </a:rPr>
              <a:t>Track Popularity</a:t>
            </a:r>
          </a:p>
          <a:p>
            <a:pPr marL="342900" indent="-342900">
              <a:buClr>
                <a:schemeClr val="bg1"/>
              </a:buClr>
              <a:buAutoNum type="arabicPeriod"/>
            </a:pPr>
            <a:r>
              <a:rPr lang="en-GB" sz="1500">
                <a:solidFill>
                  <a:schemeClr val="bg1"/>
                </a:solidFill>
                <a:latin typeface="Archivo" pitchFamily="2" charset="77"/>
                <a:cs typeface="Archivo" pitchFamily="2" charset="77"/>
              </a:rPr>
              <a:t>Album Release Date</a:t>
            </a:r>
          </a:p>
        </p:txBody>
      </p:sp>
      <p:sp>
        <p:nvSpPr>
          <p:cNvPr id="6" name="TextBox 5">
            <a:extLst>
              <a:ext uri="{FF2B5EF4-FFF2-40B4-BE49-F238E27FC236}">
                <a16:creationId xmlns:a16="http://schemas.microsoft.com/office/drawing/2014/main" id="{1CC1EF82-AF3A-B326-5FCE-112AB3D85CF1}"/>
              </a:ext>
            </a:extLst>
          </p:cNvPr>
          <p:cNvSpPr txBox="1"/>
          <p:nvPr/>
        </p:nvSpPr>
        <p:spPr>
          <a:xfrm>
            <a:off x="6423729" y="1596985"/>
            <a:ext cx="1075936" cy="323165"/>
          </a:xfrm>
          <a:prstGeom prst="rect">
            <a:avLst/>
          </a:prstGeom>
          <a:noFill/>
        </p:spPr>
        <p:txBody>
          <a:bodyPr wrap="none" rtlCol="0">
            <a:spAutoFit/>
          </a:bodyPr>
          <a:lstStyle/>
          <a:p>
            <a:r>
              <a:rPr lang="en-GB" sz="1500">
                <a:solidFill>
                  <a:schemeClr val="bg1"/>
                </a:solidFill>
                <a:latin typeface="Archivo" pitchFamily="2" charset="77"/>
                <a:cs typeface="Archivo" pitchFamily="2" charset="77"/>
              </a:rPr>
              <a:t>contains…</a:t>
            </a:r>
          </a:p>
        </p:txBody>
      </p:sp>
    </p:spTree>
    <p:extLst>
      <p:ext uri="{BB962C8B-B14F-4D97-AF65-F5344CB8AC3E}">
        <p14:creationId xmlns:p14="http://schemas.microsoft.com/office/powerpoint/2010/main" val="414002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0AFA91F-83B9-54F7-FB5B-C45C61F3C86C}"/>
              </a:ext>
            </a:extLst>
          </p:cNvPr>
          <p:cNvPicPr>
            <a:picLocks noChangeAspect="1"/>
          </p:cNvPicPr>
          <p:nvPr/>
        </p:nvPicPr>
        <p:blipFill>
          <a:blip r:embed="rId3"/>
          <a:stretch>
            <a:fillRect/>
          </a:stretch>
        </p:blipFill>
        <p:spPr>
          <a:xfrm>
            <a:off x="2879974" y="455627"/>
            <a:ext cx="6159365" cy="1109366"/>
          </a:xfrm>
          <a:prstGeom prst="rect">
            <a:avLst/>
          </a:prstGeom>
        </p:spPr>
      </p:pic>
      <p:sp>
        <p:nvSpPr>
          <p:cNvPr id="6" name="Google Shape;2462;p53">
            <a:extLst>
              <a:ext uri="{FF2B5EF4-FFF2-40B4-BE49-F238E27FC236}">
                <a16:creationId xmlns:a16="http://schemas.microsoft.com/office/drawing/2014/main" id="{87FA370F-640D-A959-9D2B-0F62B7839EC5}"/>
              </a:ext>
            </a:extLst>
          </p:cNvPr>
          <p:cNvSpPr txBox="1"/>
          <p:nvPr/>
        </p:nvSpPr>
        <p:spPr>
          <a:xfrm flipH="1">
            <a:off x="1031848" y="338146"/>
            <a:ext cx="820200" cy="9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chemeClr val="lt1"/>
                </a:solidFill>
                <a:latin typeface="DM Serif Display"/>
                <a:ea typeface="DM Serif Display"/>
                <a:cs typeface="DM Serif Display"/>
                <a:sym typeface="DM Serif Display"/>
              </a:rPr>
              <a:t>02</a:t>
            </a:r>
            <a:endParaRPr sz="4500" b="1">
              <a:solidFill>
                <a:schemeClr val="lt1"/>
              </a:solidFill>
              <a:latin typeface="DM Serif Display"/>
              <a:ea typeface="DM Serif Display"/>
              <a:cs typeface="DM Serif Display"/>
              <a:sym typeface="DM Serif Display"/>
            </a:endParaRPr>
          </a:p>
        </p:txBody>
      </p:sp>
      <p:sp>
        <p:nvSpPr>
          <p:cNvPr id="7" name="Google Shape;1521;p40">
            <a:extLst>
              <a:ext uri="{FF2B5EF4-FFF2-40B4-BE49-F238E27FC236}">
                <a16:creationId xmlns:a16="http://schemas.microsoft.com/office/drawing/2014/main" id="{9A8E6E9F-DE39-3E51-F2E3-4317932CBAC0}"/>
              </a:ext>
            </a:extLst>
          </p:cNvPr>
          <p:cNvSpPr txBox="1">
            <a:spLocks/>
          </p:cNvSpPr>
          <p:nvPr/>
        </p:nvSpPr>
        <p:spPr>
          <a:xfrm>
            <a:off x="-199987" y="1168183"/>
            <a:ext cx="3283870" cy="4239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200">
                <a:highlight>
                  <a:srgbClr val="009193"/>
                </a:highlight>
                <a:latin typeface="DM Serif Display"/>
                <a:ea typeface="DM Serif Display"/>
                <a:cs typeface="DM Serif Display"/>
                <a:sym typeface="DM Serif Display"/>
              </a:rPr>
              <a:t>get_audio_artist()</a:t>
            </a:r>
          </a:p>
        </p:txBody>
      </p:sp>
      <p:sp>
        <p:nvSpPr>
          <p:cNvPr id="9" name="Rectangle 8">
            <a:extLst>
              <a:ext uri="{FF2B5EF4-FFF2-40B4-BE49-F238E27FC236}">
                <a16:creationId xmlns:a16="http://schemas.microsoft.com/office/drawing/2014/main" id="{CFC50DD7-D360-1934-9A26-C30D9B20DDFF}"/>
              </a:ext>
            </a:extLst>
          </p:cNvPr>
          <p:cNvSpPr/>
          <p:nvPr/>
        </p:nvSpPr>
        <p:spPr>
          <a:xfrm>
            <a:off x="3645415" y="878736"/>
            <a:ext cx="1352787" cy="140996"/>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75B7AA41-8798-58CA-448D-1A449EFAFBD7}"/>
              </a:ext>
            </a:extLst>
          </p:cNvPr>
          <p:cNvCxnSpPr>
            <a:cxnSpLocks/>
            <a:stCxn id="9" idx="2"/>
          </p:cNvCxnSpPr>
          <p:nvPr/>
        </p:nvCxnSpPr>
        <p:spPr>
          <a:xfrm flipH="1">
            <a:off x="3983063" y="1019732"/>
            <a:ext cx="338746" cy="1138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B39CD8-D365-899C-E158-58706F661136}"/>
              </a:ext>
            </a:extLst>
          </p:cNvPr>
          <p:cNvSpPr txBox="1"/>
          <p:nvPr/>
        </p:nvSpPr>
        <p:spPr>
          <a:xfrm>
            <a:off x="1244428" y="2185262"/>
            <a:ext cx="5960286"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returns list of dictionaries </a:t>
            </a:r>
            <a:r>
              <a:rPr lang="en-GB">
                <a:solidFill>
                  <a:schemeClr val="bg1"/>
                </a:solidFill>
                <a:latin typeface="Archivo" pitchFamily="2" charset="77"/>
                <a:cs typeface="Archivo" pitchFamily="2" charset="77"/>
                <a:sym typeface="Wingdings" pitchFamily="2" charset="2"/>
              </a:rPr>
              <a:t> dictionary contains </a:t>
            </a:r>
            <a:r>
              <a:rPr lang="en-GB" b="1" u="sng">
                <a:solidFill>
                  <a:schemeClr val="bg1"/>
                </a:solidFill>
                <a:latin typeface="Archivo" pitchFamily="2" charset="77"/>
                <a:cs typeface="Archivo" pitchFamily="2" charset="77"/>
                <a:sym typeface="Wingdings" pitchFamily="2" charset="2"/>
              </a:rPr>
              <a:t>information about artist</a:t>
            </a:r>
            <a:r>
              <a:rPr lang="en-GB" b="1" u="sng">
                <a:solidFill>
                  <a:schemeClr val="bg1"/>
                </a:solidFill>
                <a:latin typeface="Archivo" pitchFamily="2" charset="77"/>
                <a:cs typeface="Archivo" pitchFamily="2" charset="77"/>
              </a:rPr>
              <a:t> </a:t>
            </a:r>
          </a:p>
        </p:txBody>
      </p:sp>
      <p:pic>
        <p:nvPicPr>
          <p:cNvPr id="14" name="Picture 13">
            <a:extLst>
              <a:ext uri="{FF2B5EF4-FFF2-40B4-BE49-F238E27FC236}">
                <a16:creationId xmlns:a16="http://schemas.microsoft.com/office/drawing/2014/main" id="{21CAF7B0-3E46-BC27-C45A-A782A5D357B1}"/>
              </a:ext>
            </a:extLst>
          </p:cNvPr>
          <p:cNvPicPr>
            <a:picLocks noChangeAspect="1"/>
          </p:cNvPicPr>
          <p:nvPr/>
        </p:nvPicPr>
        <p:blipFill>
          <a:blip r:embed="rId4"/>
          <a:stretch>
            <a:fillRect/>
          </a:stretch>
        </p:blipFill>
        <p:spPr>
          <a:xfrm>
            <a:off x="446780" y="2734483"/>
            <a:ext cx="7072567" cy="527911"/>
          </a:xfrm>
          <a:prstGeom prst="rect">
            <a:avLst/>
          </a:prstGeom>
        </p:spPr>
      </p:pic>
      <p:sp>
        <p:nvSpPr>
          <p:cNvPr id="15" name="Rectangle 14">
            <a:extLst>
              <a:ext uri="{FF2B5EF4-FFF2-40B4-BE49-F238E27FC236}">
                <a16:creationId xmlns:a16="http://schemas.microsoft.com/office/drawing/2014/main" id="{ECB318EF-96EC-2E32-D33F-1DCBF3D566F7}"/>
              </a:ext>
            </a:extLst>
          </p:cNvPr>
          <p:cNvSpPr/>
          <p:nvPr/>
        </p:nvSpPr>
        <p:spPr>
          <a:xfrm>
            <a:off x="1349083" y="2899754"/>
            <a:ext cx="1803657" cy="130165"/>
          </a:xfrm>
          <a:prstGeom prst="rect">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CDCD7154-E532-259A-18E6-C635D13E64EB}"/>
              </a:ext>
            </a:extLst>
          </p:cNvPr>
          <p:cNvCxnSpPr>
            <a:cxnSpLocks/>
          </p:cNvCxnSpPr>
          <p:nvPr/>
        </p:nvCxnSpPr>
        <p:spPr>
          <a:xfrm>
            <a:off x="2250911" y="3029919"/>
            <a:ext cx="0" cy="728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860A984-C8FE-503B-EE7E-AF4E09160375}"/>
              </a:ext>
            </a:extLst>
          </p:cNvPr>
          <p:cNvSpPr txBox="1"/>
          <p:nvPr/>
        </p:nvSpPr>
        <p:spPr>
          <a:xfrm>
            <a:off x="1162978" y="3869091"/>
            <a:ext cx="2285394" cy="738664"/>
          </a:xfrm>
          <a:prstGeom prst="rect">
            <a:avLst/>
          </a:prstGeom>
          <a:noFill/>
        </p:spPr>
        <p:txBody>
          <a:bodyPr wrap="square" rtlCol="0">
            <a:spAutoFit/>
          </a:bodyPr>
          <a:lstStyle/>
          <a:p>
            <a:r>
              <a:rPr lang="en-GB">
                <a:solidFill>
                  <a:schemeClr val="bg1"/>
                </a:solidFill>
                <a:latin typeface="Archivo" pitchFamily="2" charset="77"/>
                <a:cs typeface="Archivo" pitchFamily="2" charset="77"/>
              </a:rPr>
              <a:t>returns list of dictionaries </a:t>
            </a:r>
            <a:r>
              <a:rPr lang="en-GB">
                <a:solidFill>
                  <a:schemeClr val="bg1"/>
                </a:solidFill>
                <a:latin typeface="Archivo" pitchFamily="2" charset="77"/>
                <a:cs typeface="Archivo" pitchFamily="2" charset="77"/>
                <a:sym typeface="Wingdings" pitchFamily="2" charset="2"/>
              </a:rPr>
              <a:t> dictionary contains </a:t>
            </a:r>
            <a:r>
              <a:rPr lang="en-GB" b="1" u="sng">
                <a:solidFill>
                  <a:schemeClr val="bg1"/>
                </a:solidFill>
                <a:latin typeface="Archivo" pitchFamily="2" charset="77"/>
                <a:cs typeface="Archivo" pitchFamily="2" charset="77"/>
                <a:sym typeface="Wingdings" pitchFamily="2" charset="2"/>
              </a:rPr>
              <a:t>audio features of track</a:t>
            </a:r>
            <a:endParaRPr lang="en-GB" b="1" u="sng">
              <a:solidFill>
                <a:schemeClr val="bg1"/>
              </a:solidFill>
              <a:latin typeface="Archivo" pitchFamily="2" charset="77"/>
              <a:cs typeface="Archivo" pitchFamily="2" charset="77"/>
            </a:endParaRPr>
          </a:p>
        </p:txBody>
      </p:sp>
      <p:sp>
        <p:nvSpPr>
          <p:cNvPr id="24" name="Right Brace 23">
            <a:extLst>
              <a:ext uri="{FF2B5EF4-FFF2-40B4-BE49-F238E27FC236}">
                <a16:creationId xmlns:a16="http://schemas.microsoft.com/office/drawing/2014/main" id="{D0631F81-D28C-724D-DA6D-FC3B5EE441DE}"/>
              </a:ext>
            </a:extLst>
          </p:cNvPr>
          <p:cNvSpPr/>
          <p:nvPr/>
        </p:nvSpPr>
        <p:spPr>
          <a:xfrm>
            <a:off x="3469743" y="3507056"/>
            <a:ext cx="190415" cy="1136134"/>
          </a:xfrm>
          <a:prstGeom prst="rightBrace">
            <a:avLst>
              <a:gd name="adj1" fmla="val 8333"/>
              <a:gd name="adj2" fmla="val 472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DE8BA4C1-7831-CFF4-AD04-F184D9937796}"/>
              </a:ext>
            </a:extLst>
          </p:cNvPr>
          <p:cNvSpPr txBox="1"/>
          <p:nvPr/>
        </p:nvSpPr>
        <p:spPr>
          <a:xfrm>
            <a:off x="3983063" y="3567291"/>
            <a:ext cx="1031051" cy="1015663"/>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Danceability</a:t>
            </a:r>
          </a:p>
          <a:p>
            <a:r>
              <a:rPr lang="en-GB" sz="1200">
                <a:solidFill>
                  <a:schemeClr val="bg1"/>
                </a:solidFill>
                <a:latin typeface="Archivo" pitchFamily="2" charset="77"/>
                <a:cs typeface="Archivo" pitchFamily="2" charset="77"/>
              </a:rPr>
              <a:t>Energy</a:t>
            </a:r>
          </a:p>
          <a:p>
            <a:r>
              <a:rPr lang="en-GB" sz="1200">
                <a:solidFill>
                  <a:schemeClr val="bg1"/>
                </a:solidFill>
                <a:latin typeface="Archivo" pitchFamily="2" charset="77"/>
                <a:cs typeface="Archivo" pitchFamily="2" charset="77"/>
              </a:rPr>
              <a:t>Key</a:t>
            </a:r>
          </a:p>
          <a:p>
            <a:r>
              <a:rPr lang="en-GB" sz="1200">
                <a:solidFill>
                  <a:schemeClr val="bg1"/>
                </a:solidFill>
                <a:latin typeface="Archivo" pitchFamily="2" charset="77"/>
                <a:cs typeface="Archivo" pitchFamily="2" charset="77"/>
              </a:rPr>
              <a:t>Loudness</a:t>
            </a:r>
          </a:p>
          <a:p>
            <a:r>
              <a:rPr lang="en-GB" sz="1200">
                <a:solidFill>
                  <a:schemeClr val="bg1"/>
                </a:solidFill>
                <a:latin typeface="Archivo" pitchFamily="2" charset="77"/>
                <a:cs typeface="Archivo" pitchFamily="2" charset="77"/>
              </a:rPr>
              <a:t>Mode</a:t>
            </a:r>
          </a:p>
        </p:txBody>
      </p:sp>
      <p:sp>
        <p:nvSpPr>
          <p:cNvPr id="26" name="TextBox 25">
            <a:extLst>
              <a:ext uri="{FF2B5EF4-FFF2-40B4-BE49-F238E27FC236}">
                <a16:creationId xmlns:a16="http://schemas.microsoft.com/office/drawing/2014/main" id="{C1976896-35F6-A17C-A7F5-C0E379BD721B}"/>
              </a:ext>
            </a:extLst>
          </p:cNvPr>
          <p:cNvSpPr txBox="1"/>
          <p:nvPr/>
        </p:nvSpPr>
        <p:spPr>
          <a:xfrm>
            <a:off x="5215520" y="3567291"/>
            <a:ext cx="1374094" cy="1015663"/>
          </a:xfrm>
          <a:prstGeom prst="rect">
            <a:avLst/>
          </a:prstGeom>
          <a:noFill/>
        </p:spPr>
        <p:txBody>
          <a:bodyPr wrap="none" rtlCol="0">
            <a:spAutoFit/>
          </a:bodyPr>
          <a:lstStyle/>
          <a:p>
            <a:r>
              <a:rPr lang="en-GB" sz="1200" err="1">
                <a:solidFill>
                  <a:schemeClr val="bg1"/>
                </a:solidFill>
                <a:latin typeface="Archivo" pitchFamily="2" charset="77"/>
                <a:cs typeface="Archivo" pitchFamily="2" charset="77"/>
              </a:rPr>
              <a:t>Speechiness</a:t>
            </a:r>
            <a:endParaRPr lang="en-GB" sz="1200">
              <a:solidFill>
                <a:schemeClr val="bg1"/>
              </a:solidFill>
              <a:latin typeface="Archivo" pitchFamily="2" charset="77"/>
              <a:cs typeface="Archivo" pitchFamily="2" charset="77"/>
            </a:endParaRPr>
          </a:p>
          <a:p>
            <a:r>
              <a:rPr lang="en-GB" sz="1200" err="1">
                <a:solidFill>
                  <a:schemeClr val="bg1"/>
                </a:solidFill>
                <a:latin typeface="Archivo" pitchFamily="2" charset="77"/>
                <a:cs typeface="Archivo" pitchFamily="2" charset="77"/>
              </a:rPr>
              <a:t>Acousticness</a:t>
            </a:r>
            <a:endParaRPr lang="en-GB" sz="1200">
              <a:solidFill>
                <a:schemeClr val="bg1"/>
              </a:solidFill>
              <a:latin typeface="Archivo" pitchFamily="2" charset="77"/>
              <a:cs typeface="Archivo" pitchFamily="2" charset="77"/>
            </a:endParaRPr>
          </a:p>
          <a:p>
            <a:r>
              <a:rPr lang="en-GB" sz="1200" err="1">
                <a:solidFill>
                  <a:schemeClr val="bg1"/>
                </a:solidFill>
                <a:latin typeface="Archivo" pitchFamily="2" charset="77"/>
                <a:cs typeface="Archivo" pitchFamily="2" charset="77"/>
              </a:rPr>
              <a:t>Instrumentalness</a:t>
            </a:r>
            <a:endParaRPr lang="en-GB" sz="1200">
              <a:solidFill>
                <a:schemeClr val="bg1"/>
              </a:solidFill>
              <a:latin typeface="Archivo" pitchFamily="2" charset="77"/>
              <a:cs typeface="Archivo" pitchFamily="2" charset="77"/>
            </a:endParaRPr>
          </a:p>
          <a:p>
            <a:r>
              <a:rPr lang="en-GB" sz="1200">
                <a:solidFill>
                  <a:schemeClr val="bg1"/>
                </a:solidFill>
                <a:latin typeface="Archivo" pitchFamily="2" charset="77"/>
                <a:cs typeface="Archivo" pitchFamily="2" charset="77"/>
              </a:rPr>
              <a:t>Liveness</a:t>
            </a:r>
          </a:p>
          <a:p>
            <a:r>
              <a:rPr lang="en-GB" sz="1200">
                <a:solidFill>
                  <a:schemeClr val="bg1"/>
                </a:solidFill>
                <a:latin typeface="Archivo" pitchFamily="2" charset="77"/>
                <a:cs typeface="Archivo" pitchFamily="2" charset="77"/>
              </a:rPr>
              <a:t>Valence</a:t>
            </a:r>
          </a:p>
        </p:txBody>
      </p:sp>
      <p:sp>
        <p:nvSpPr>
          <p:cNvPr id="27" name="TextBox 26">
            <a:extLst>
              <a:ext uri="{FF2B5EF4-FFF2-40B4-BE49-F238E27FC236}">
                <a16:creationId xmlns:a16="http://schemas.microsoft.com/office/drawing/2014/main" id="{DA331D37-1067-10AF-8CCB-ACDDA73239D5}"/>
              </a:ext>
            </a:extLst>
          </p:cNvPr>
          <p:cNvSpPr txBox="1"/>
          <p:nvPr/>
        </p:nvSpPr>
        <p:spPr>
          <a:xfrm>
            <a:off x="6842315" y="3749856"/>
            <a:ext cx="1226618" cy="646331"/>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Tempo</a:t>
            </a:r>
          </a:p>
          <a:p>
            <a:r>
              <a:rPr lang="en-GB" sz="1200">
                <a:solidFill>
                  <a:schemeClr val="bg1"/>
                </a:solidFill>
                <a:latin typeface="Archivo" pitchFamily="2" charset="77"/>
                <a:cs typeface="Archivo" pitchFamily="2" charset="77"/>
              </a:rPr>
              <a:t>Duration</a:t>
            </a:r>
          </a:p>
          <a:p>
            <a:r>
              <a:rPr lang="en-GB" sz="1200">
                <a:solidFill>
                  <a:schemeClr val="bg1"/>
                </a:solidFill>
                <a:latin typeface="Archivo" pitchFamily="2" charset="77"/>
                <a:cs typeface="Archivo" pitchFamily="2" charset="77"/>
              </a:rPr>
              <a:t>Time Signature</a:t>
            </a:r>
          </a:p>
        </p:txBody>
      </p:sp>
      <p:sp>
        <p:nvSpPr>
          <p:cNvPr id="2" name="TextBox 1">
            <a:extLst>
              <a:ext uri="{FF2B5EF4-FFF2-40B4-BE49-F238E27FC236}">
                <a16:creationId xmlns:a16="http://schemas.microsoft.com/office/drawing/2014/main" id="{A0C7C798-E20C-F65D-44B8-F5436757150F}"/>
              </a:ext>
            </a:extLst>
          </p:cNvPr>
          <p:cNvSpPr txBox="1"/>
          <p:nvPr/>
        </p:nvSpPr>
        <p:spPr>
          <a:xfrm>
            <a:off x="7433182" y="2011093"/>
            <a:ext cx="1271502" cy="646331"/>
          </a:xfrm>
          <a:prstGeom prst="rect">
            <a:avLst/>
          </a:prstGeom>
          <a:noFill/>
        </p:spPr>
        <p:txBody>
          <a:bodyPr wrap="none" rtlCol="0">
            <a:spAutoFit/>
          </a:bodyPr>
          <a:lstStyle/>
          <a:p>
            <a:r>
              <a:rPr lang="en-GB" sz="1200">
                <a:solidFill>
                  <a:schemeClr val="bg1"/>
                </a:solidFill>
                <a:latin typeface="Archivo" pitchFamily="2" charset="77"/>
                <a:cs typeface="Archivo" pitchFamily="2" charset="77"/>
              </a:rPr>
              <a:t>Artist Name</a:t>
            </a:r>
          </a:p>
          <a:p>
            <a:r>
              <a:rPr lang="en-GB" sz="1200">
                <a:solidFill>
                  <a:schemeClr val="bg1"/>
                </a:solidFill>
                <a:latin typeface="Archivo" pitchFamily="2" charset="77"/>
                <a:cs typeface="Archivo" pitchFamily="2" charset="77"/>
              </a:rPr>
              <a:t>Artist Genres</a:t>
            </a:r>
          </a:p>
          <a:p>
            <a:r>
              <a:rPr lang="en-GB" sz="1200">
                <a:solidFill>
                  <a:schemeClr val="bg1"/>
                </a:solidFill>
                <a:latin typeface="Archivo" pitchFamily="2" charset="77"/>
                <a:cs typeface="Archivo" pitchFamily="2" charset="77"/>
              </a:rPr>
              <a:t>Artist Popularity</a:t>
            </a:r>
          </a:p>
        </p:txBody>
      </p:sp>
      <p:sp>
        <p:nvSpPr>
          <p:cNvPr id="3" name="Right Brace 2">
            <a:extLst>
              <a:ext uri="{FF2B5EF4-FFF2-40B4-BE49-F238E27FC236}">
                <a16:creationId xmlns:a16="http://schemas.microsoft.com/office/drawing/2014/main" id="{CE868A9C-395E-2939-44D9-CD275191FAEC}"/>
              </a:ext>
            </a:extLst>
          </p:cNvPr>
          <p:cNvSpPr/>
          <p:nvPr/>
        </p:nvSpPr>
        <p:spPr>
          <a:xfrm>
            <a:off x="7204714" y="2108116"/>
            <a:ext cx="136612" cy="452284"/>
          </a:xfrm>
          <a:prstGeom prst="rightBrace">
            <a:avLst>
              <a:gd name="adj1" fmla="val 8333"/>
              <a:gd name="adj2" fmla="val 472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1821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2734952" y="481717"/>
            <a:ext cx="2728373" cy="572700"/>
          </a:xfrm>
        </p:spPr>
        <p:txBody>
          <a:bodyPr/>
          <a:lstStyle/>
          <a:p>
            <a:pPr algn="l"/>
            <a:r>
              <a:rPr lang="en-GB"/>
              <a:t>Formation of </a:t>
            </a:r>
          </a:p>
        </p:txBody>
      </p:sp>
      <p:sp>
        <p:nvSpPr>
          <p:cNvPr id="3" name="Subtitle 2">
            <a:extLst>
              <a:ext uri="{FF2B5EF4-FFF2-40B4-BE49-F238E27FC236}">
                <a16:creationId xmlns:a16="http://schemas.microsoft.com/office/drawing/2014/main" id="{41C5ABE4-FD84-FE67-5F45-7187D9A35D3D}"/>
              </a:ext>
            </a:extLst>
          </p:cNvPr>
          <p:cNvSpPr>
            <a:spLocks noGrp="1"/>
          </p:cNvSpPr>
          <p:nvPr>
            <p:ph type="subTitle" idx="1"/>
          </p:nvPr>
        </p:nvSpPr>
        <p:spPr>
          <a:xfrm>
            <a:off x="463374" y="3508853"/>
            <a:ext cx="3549000" cy="312765"/>
          </a:xfrm>
        </p:spPr>
        <p:txBody>
          <a:bodyPr/>
          <a:lstStyle/>
          <a:p>
            <a:pPr algn="ctr"/>
            <a:r>
              <a:rPr lang="en-GB"/>
              <a:t>Kaggle Dataset</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988747" y="481717"/>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err="1">
                <a:highlight>
                  <a:schemeClr val="dk2"/>
                </a:highlight>
                <a:latin typeface="DM Serif Display"/>
                <a:ea typeface="DM Serif Display"/>
                <a:cs typeface="DM Serif Display"/>
                <a:sym typeface="DM Serif Display"/>
              </a:rPr>
              <a:t>time.csv</a:t>
            </a:r>
            <a:endParaRPr lang="en-SG" sz="3200">
              <a:highlight>
                <a:schemeClr val="dk2"/>
              </a:highlight>
              <a:latin typeface="DM Serif Display"/>
              <a:ea typeface="DM Serif Display"/>
              <a:cs typeface="DM Serif Display"/>
              <a:sym typeface="DM Serif Display"/>
            </a:endParaRPr>
          </a:p>
        </p:txBody>
      </p:sp>
      <p:pic>
        <p:nvPicPr>
          <p:cNvPr id="5" name="Graphic 4" descr="World outline">
            <a:extLst>
              <a:ext uri="{FF2B5EF4-FFF2-40B4-BE49-F238E27FC236}">
                <a16:creationId xmlns:a16="http://schemas.microsoft.com/office/drawing/2014/main" id="{4B10AA9E-B301-2918-3466-B0E3BEF3C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8605" y="1642481"/>
            <a:ext cx="1858538" cy="1858538"/>
          </a:xfrm>
          <a:prstGeom prst="rect">
            <a:avLst/>
          </a:prstGeom>
        </p:spPr>
      </p:pic>
      <p:sp>
        <p:nvSpPr>
          <p:cNvPr id="9" name="Subtitle 2">
            <a:extLst>
              <a:ext uri="{FF2B5EF4-FFF2-40B4-BE49-F238E27FC236}">
                <a16:creationId xmlns:a16="http://schemas.microsoft.com/office/drawing/2014/main" id="{5D4AECC6-62C2-B80F-7DCC-B8EC432FAF3B}"/>
              </a:ext>
            </a:extLst>
          </p:cNvPr>
          <p:cNvSpPr txBox="1">
            <a:spLocks/>
          </p:cNvSpPr>
          <p:nvPr/>
        </p:nvSpPr>
        <p:spPr>
          <a:xfrm>
            <a:off x="4869165" y="3538095"/>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Modified Kaggle Dataset</a:t>
            </a:r>
          </a:p>
          <a:p>
            <a:pPr algn="ctr"/>
            <a:r>
              <a:rPr lang="en-GB"/>
              <a:t>[</a:t>
            </a:r>
            <a:r>
              <a:rPr lang="en-GB" err="1"/>
              <a:t>time.csv</a:t>
            </a:r>
            <a:r>
              <a:rPr lang="en-GB"/>
              <a:t>]</a:t>
            </a:r>
          </a:p>
        </p:txBody>
      </p:sp>
      <p:cxnSp>
        <p:nvCxnSpPr>
          <p:cNvPr id="11" name="Straight Arrow Connector 10">
            <a:extLst>
              <a:ext uri="{FF2B5EF4-FFF2-40B4-BE49-F238E27FC236}">
                <a16:creationId xmlns:a16="http://schemas.microsoft.com/office/drawing/2014/main" id="{8B4E6AE8-EBE4-66F3-D8B8-6883F3996BC0}"/>
              </a:ext>
            </a:extLst>
          </p:cNvPr>
          <p:cNvCxnSpPr>
            <a:cxnSpLocks/>
          </p:cNvCxnSpPr>
          <p:nvPr/>
        </p:nvCxnSpPr>
        <p:spPr>
          <a:xfrm>
            <a:off x="3167143" y="2571750"/>
            <a:ext cx="2487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7D26FC68-2F3B-B6FF-EDBD-E2FAE507D836}"/>
              </a:ext>
            </a:extLst>
          </p:cNvPr>
          <p:cNvSpPr txBox="1">
            <a:spLocks/>
          </p:cNvSpPr>
          <p:nvPr/>
        </p:nvSpPr>
        <p:spPr>
          <a:xfrm>
            <a:off x="3162767" y="2313840"/>
            <a:ext cx="2728373"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GB" sz="1200" b="1" err="1"/>
              <a:t>get_audio_pop</a:t>
            </a:r>
            <a:r>
              <a:rPr lang="en-GB" sz="1200" b="1"/>
              <a:t>() </a:t>
            </a:r>
            <a:r>
              <a:rPr lang="en-GB" sz="1200"/>
              <a:t>helper function</a:t>
            </a:r>
          </a:p>
        </p:txBody>
      </p:sp>
      <p:pic>
        <p:nvPicPr>
          <p:cNvPr id="18" name="Graphic 17" descr="Monthly calendar outline">
            <a:extLst>
              <a:ext uri="{FF2B5EF4-FFF2-40B4-BE49-F238E27FC236}">
                <a16:creationId xmlns:a16="http://schemas.microsoft.com/office/drawing/2014/main" id="{26A8293C-E8EA-7307-DBE4-0A6A552E6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2770" y="1616305"/>
            <a:ext cx="1921790" cy="1921790"/>
          </a:xfrm>
          <a:prstGeom prst="rect">
            <a:avLst/>
          </a:prstGeom>
        </p:spPr>
      </p:pic>
    </p:spTree>
    <p:extLst>
      <p:ext uri="{BB962C8B-B14F-4D97-AF65-F5344CB8AC3E}">
        <p14:creationId xmlns:p14="http://schemas.microsoft.com/office/powerpoint/2010/main" val="5385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1983112" y="483771"/>
            <a:ext cx="2728373" cy="572700"/>
          </a:xfrm>
        </p:spPr>
        <p:txBody>
          <a:bodyPr/>
          <a:lstStyle/>
          <a:p>
            <a:pPr algn="l"/>
            <a:r>
              <a:rPr lang="en-GB"/>
              <a:t>Formation of </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866827" y="483771"/>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a:highlight>
                  <a:schemeClr val="dk2"/>
                </a:highlight>
                <a:latin typeface="DM Serif Display"/>
                <a:ea typeface="DM Serif Display"/>
                <a:cs typeface="DM Serif Display"/>
                <a:sym typeface="DM Serif Display"/>
              </a:rPr>
              <a:t>merged20k.csv</a:t>
            </a:r>
          </a:p>
        </p:txBody>
      </p:sp>
      <p:sp>
        <p:nvSpPr>
          <p:cNvPr id="9" name="Subtitle 2">
            <a:extLst>
              <a:ext uri="{FF2B5EF4-FFF2-40B4-BE49-F238E27FC236}">
                <a16:creationId xmlns:a16="http://schemas.microsoft.com/office/drawing/2014/main" id="{5D4AECC6-62C2-B80F-7DCC-B8EC432FAF3B}"/>
              </a:ext>
            </a:extLst>
          </p:cNvPr>
          <p:cNvSpPr txBox="1">
            <a:spLocks/>
          </p:cNvSpPr>
          <p:nvPr/>
        </p:nvSpPr>
        <p:spPr>
          <a:xfrm>
            <a:off x="-67046" y="3538095"/>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Modified Kaggle Dataset</a:t>
            </a:r>
          </a:p>
          <a:p>
            <a:pPr algn="ctr"/>
            <a:r>
              <a:rPr lang="en-GB"/>
              <a:t>[</a:t>
            </a:r>
            <a:r>
              <a:rPr lang="en-GB" err="1"/>
              <a:t>time.csv</a:t>
            </a:r>
            <a:r>
              <a:rPr lang="en-GB"/>
              <a:t>]</a:t>
            </a:r>
          </a:p>
        </p:txBody>
      </p:sp>
      <p:sp>
        <p:nvSpPr>
          <p:cNvPr id="14" name="Subtitle 2">
            <a:extLst>
              <a:ext uri="{FF2B5EF4-FFF2-40B4-BE49-F238E27FC236}">
                <a16:creationId xmlns:a16="http://schemas.microsoft.com/office/drawing/2014/main" id="{21A0CF49-858B-E262-BE1E-16E732E4FD85}"/>
              </a:ext>
            </a:extLst>
          </p:cNvPr>
          <p:cNvSpPr txBox="1">
            <a:spLocks/>
          </p:cNvSpPr>
          <p:nvPr/>
        </p:nvSpPr>
        <p:spPr>
          <a:xfrm>
            <a:off x="2493237" y="3538094"/>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err="1"/>
              <a:t>dataset.csv</a:t>
            </a:r>
            <a:endParaRPr lang="en-GB"/>
          </a:p>
        </p:txBody>
      </p:sp>
      <p:sp>
        <p:nvSpPr>
          <p:cNvPr id="15" name="Plus 14">
            <a:extLst>
              <a:ext uri="{FF2B5EF4-FFF2-40B4-BE49-F238E27FC236}">
                <a16:creationId xmlns:a16="http://schemas.microsoft.com/office/drawing/2014/main" id="{94316296-BBA2-13B0-9538-A94FD30E1886}"/>
              </a:ext>
            </a:extLst>
          </p:cNvPr>
          <p:cNvSpPr/>
          <p:nvPr/>
        </p:nvSpPr>
        <p:spPr>
          <a:xfrm>
            <a:off x="2750948" y="2394487"/>
            <a:ext cx="495946" cy="464949"/>
          </a:xfrm>
          <a:prstGeom prst="mathPlus">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Equals 15">
            <a:extLst>
              <a:ext uri="{FF2B5EF4-FFF2-40B4-BE49-F238E27FC236}">
                <a16:creationId xmlns:a16="http://schemas.microsoft.com/office/drawing/2014/main" id="{ADE351AF-1303-1A61-234E-79E1A47C43B5}"/>
              </a:ext>
            </a:extLst>
          </p:cNvPr>
          <p:cNvSpPr/>
          <p:nvPr/>
        </p:nvSpPr>
        <p:spPr>
          <a:xfrm>
            <a:off x="5377890" y="2517505"/>
            <a:ext cx="472699" cy="341931"/>
          </a:xfrm>
          <a:prstGeom prst="mathEqual">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Subtitle 2">
            <a:extLst>
              <a:ext uri="{FF2B5EF4-FFF2-40B4-BE49-F238E27FC236}">
                <a16:creationId xmlns:a16="http://schemas.microsoft.com/office/drawing/2014/main" id="{53CE95CF-2678-F601-42A6-85D6D7C62985}"/>
              </a:ext>
            </a:extLst>
          </p:cNvPr>
          <p:cNvSpPr txBox="1">
            <a:spLocks/>
          </p:cNvSpPr>
          <p:nvPr/>
        </p:nvSpPr>
        <p:spPr>
          <a:xfrm>
            <a:off x="5349526" y="3560467"/>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b="1" u="sng"/>
              <a:t>merged20k.csv</a:t>
            </a:r>
          </a:p>
        </p:txBody>
      </p:sp>
      <p:pic>
        <p:nvPicPr>
          <p:cNvPr id="21" name="Graphic 20" descr="Speakers outline">
            <a:extLst>
              <a:ext uri="{FF2B5EF4-FFF2-40B4-BE49-F238E27FC236}">
                <a16:creationId xmlns:a16="http://schemas.microsoft.com/office/drawing/2014/main" id="{97DDE4F7-E3DD-6A79-8B78-29843042E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4424" y="1644816"/>
            <a:ext cx="1964290" cy="1964290"/>
          </a:xfrm>
          <a:prstGeom prst="rect">
            <a:avLst/>
          </a:prstGeom>
        </p:spPr>
      </p:pic>
      <p:pic>
        <p:nvPicPr>
          <p:cNvPr id="22" name="Graphic 21" descr="Monthly calendar outline">
            <a:extLst>
              <a:ext uri="{FF2B5EF4-FFF2-40B4-BE49-F238E27FC236}">
                <a16:creationId xmlns:a16="http://schemas.microsoft.com/office/drawing/2014/main" id="{942D9B65-F339-3DD1-D351-23EF8DC4C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167" y="1644816"/>
            <a:ext cx="1921790" cy="1921790"/>
          </a:xfrm>
          <a:prstGeom prst="rect">
            <a:avLst/>
          </a:prstGeom>
        </p:spPr>
      </p:pic>
      <p:pic>
        <p:nvPicPr>
          <p:cNvPr id="24" name="Graphic 23" descr="Document outline">
            <a:extLst>
              <a:ext uri="{FF2B5EF4-FFF2-40B4-BE49-F238E27FC236}">
                <a16:creationId xmlns:a16="http://schemas.microsoft.com/office/drawing/2014/main" id="{155962CD-4FF9-B3C6-EF5C-36B64D8109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8205" y="1853337"/>
            <a:ext cx="1547248" cy="1547248"/>
          </a:xfrm>
          <a:prstGeom prst="rect">
            <a:avLst/>
          </a:prstGeom>
        </p:spPr>
      </p:pic>
    </p:spTree>
    <p:extLst>
      <p:ext uri="{BB962C8B-B14F-4D97-AF65-F5344CB8AC3E}">
        <p14:creationId xmlns:p14="http://schemas.microsoft.com/office/powerpoint/2010/main" val="282861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AA7D-C7A8-FE2E-E566-A3B26273E280}"/>
              </a:ext>
            </a:extLst>
          </p:cNvPr>
          <p:cNvSpPr>
            <a:spLocks noGrp="1"/>
          </p:cNvSpPr>
          <p:nvPr>
            <p:ph type="title"/>
          </p:nvPr>
        </p:nvSpPr>
        <p:spPr>
          <a:xfrm>
            <a:off x="1983112" y="483771"/>
            <a:ext cx="2728373" cy="572700"/>
          </a:xfrm>
        </p:spPr>
        <p:txBody>
          <a:bodyPr/>
          <a:lstStyle/>
          <a:p>
            <a:pPr algn="l"/>
            <a:r>
              <a:rPr lang="en-GB"/>
              <a:t>Formation of </a:t>
            </a:r>
          </a:p>
        </p:txBody>
      </p:sp>
      <p:sp>
        <p:nvSpPr>
          <p:cNvPr id="4" name="Google Shape;1521;p40">
            <a:extLst>
              <a:ext uri="{FF2B5EF4-FFF2-40B4-BE49-F238E27FC236}">
                <a16:creationId xmlns:a16="http://schemas.microsoft.com/office/drawing/2014/main" id="{D904224D-CAE4-7355-E04E-AC695AEB02D1}"/>
              </a:ext>
            </a:extLst>
          </p:cNvPr>
          <p:cNvSpPr txBox="1">
            <a:spLocks/>
          </p:cNvSpPr>
          <p:nvPr/>
        </p:nvSpPr>
        <p:spPr>
          <a:xfrm>
            <a:off x="3866827" y="483771"/>
            <a:ext cx="4048626" cy="689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3200">
                <a:highlight>
                  <a:schemeClr val="dk2"/>
                </a:highlight>
                <a:latin typeface="DM Serif Display"/>
                <a:ea typeface="DM Serif Display"/>
                <a:cs typeface="DM Serif Display"/>
                <a:sym typeface="DM Serif Display"/>
              </a:rPr>
              <a:t>merged200k.csv</a:t>
            </a:r>
          </a:p>
        </p:txBody>
      </p:sp>
      <p:sp>
        <p:nvSpPr>
          <p:cNvPr id="14" name="Subtitle 2">
            <a:extLst>
              <a:ext uri="{FF2B5EF4-FFF2-40B4-BE49-F238E27FC236}">
                <a16:creationId xmlns:a16="http://schemas.microsoft.com/office/drawing/2014/main" id="{21A0CF49-858B-E262-BE1E-16E732E4FD85}"/>
              </a:ext>
            </a:extLst>
          </p:cNvPr>
          <p:cNvSpPr txBox="1">
            <a:spLocks/>
          </p:cNvSpPr>
          <p:nvPr/>
        </p:nvSpPr>
        <p:spPr>
          <a:xfrm>
            <a:off x="2493237" y="3538094"/>
            <a:ext cx="3549000"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Kaggle dataset containing</a:t>
            </a:r>
          </a:p>
          <a:p>
            <a:pPr algn="ctr"/>
            <a:r>
              <a:rPr lang="en-GB"/>
              <a:t>120k songs</a:t>
            </a:r>
          </a:p>
        </p:txBody>
      </p:sp>
      <p:sp>
        <p:nvSpPr>
          <p:cNvPr id="15" name="Plus 14">
            <a:extLst>
              <a:ext uri="{FF2B5EF4-FFF2-40B4-BE49-F238E27FC236}">
                <a16:creationId xmlns:a16="http://schemas.microsoft.com/office/drawing/2014/main" id="{94316296-BBA2-13B0-9538-A94FD30E1886}"/>
              </a:ext>
            </a:extLst>
          </p:cNvPr>
          <p:cNvSpPr/>
          <p:nvPr/>
        </p:nvSpPr>
        <p:spPr>
          <a:xfrm>
            <a:off x="2750948" y="2394487"/>
            <a:ext cx="495946" cy="464949"/>
          </a:xfrm>
          <a:prstGeom prst="mathPlus">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Equals 15">
            <a:extLst>
              <a:ext uri="{FF2B5EF4-FFF2-40B4-BE49-F238E27FC236}">
                <a16:creationId xmlns:a16="http://schemas.microsoft.com/office/drawing/2014/main" id="{ADE351AF-1303-1A61-234E-79E1A47C43B5}"/>
              </a:ext>
            </a:extLst>
          </p:cNvPr>
          <p:cNvSpPr/>
          <p:nvPr/>
        </p:nvSpPr>
        <p:spPr>
          <a:xfrm>
            <a:off x="5377890" y="2517505"/>
            <a:ext cx="472699" cy="341931"/>
          </a:xfrm>
          <a:prstGeom prst="mathEqual">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Subtitle 2">
            <a:extLst>
              <a:ext uri="{FF2B5EF4-FFF2-40B4-BE49-F238E27FC236}">
                <a16:creationId xmlns:a16="http://schemas.microsoft.com/office/drawing/2014/main" id="{53CE95CF-2678-F601-42A6-85D6D7C62985}"/>
              </a:ext>
            </a:extLst>
          </p:cNvPr>
          <p:cNvSpPr txBox="1">
            <a:spLocks/>
          </p:cNvSpPr>
          <p:nvPr/>
        </p:nvSpPr>
        <p:spPr>
          <a:xfrm>
            <a:off x="-67046" y="3577008"/>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a:t>merged20k.csv</a:t>
            </a:r>
          </a:p>
        </p:txBody>
      </p:sp>
      <p:pic>
        <p:nvPicPr>
          <p:cNvPr id="3" name="Graphic 2" descr="World outline">
            <a:extLst>
              <a:ext uri="{FF2B5EF4-FFF2-40B4-BE49-F238E27FC236}">
                <a16:creationId xmlns:a16="http://schemas.microsoft.com/office/drawing/2014/main" id="{FC0CC533-29B8-EFB6-8D86-B80ED55ED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468" y="1655340"/>
            <a:ext cx="1858538" cy="1858538"/>
          </a:xfrm>
          <a:prstGeom prst="rect">
            <a:avLst/>
          </a:prstGeom>
        </p:spPr>
      </p:pic>
      <p:pic>
        <p:nvPicPr>
          <p:cNvPr id="5" name="Picture 4" descr="A green and white logo&#10;&#10;Description automatically generated">
            <a:extLst>
              <a:ext uri="{FF2B5EF4-FFF2-40B4-BE49-F238E27FC236}">
                <a16:creationId xmlns:a16="http://schemas.microsoft.com/office/drawing/2014/main" id="{5EF0BA9A-D52D-80D0-9F13-7BB5F849BB1C}"/>
              </a:ext>
            </a:extLst>
          </p:cNvPr>
          <p:cNvPicPr>
            <a:picLocks noChangeAspect="1"/>
          </p:cNvPicPr>
          <p:nvPr/>
        </p:nvPicPr>
        <p:blipFill>
          <a:blip r:embed="rId5"/>
          <a:stretch>
            <a:fillRect/>
          </a:stretch>
        </p:blipFill>
        <p:spPr>
          <a:xfrm>
            <a:off x="6332600" y="1811725"/>
            <a:ext cx="1582853" cy="1545768"/>
          </a:xfrm>
          <a:prstGeom prst="rect">
            <a:avLst/>
          </a:prstGeom>
        </p:spPr>
      </p:pic>
      <p:sp>
        <p:nvSpPr>
          <p:cNvPr id="6" name="Subtitle 2">
            <a:extLst>
              <a:ext uri="{FF2B5EF4-FFF2-40B4-BE49-F238E27FC236}">
                <a16:creationId xmlns:a16="http://schemas.microsoft.com/office/drawing/2014/main" id="{BF30E83A-9EB1-2517-8314-3474418F7F33}"/>
              </a:ext>
            </a:extLst>
          </p:cNvPr>
          <p:cNvSpPr txBox="1">
            <a:spLocks/>
          </p:cNvSpPr>
          <p:nvPr/>
        </p:nvSpPr>
        <p:spPr>
          <a:xfrm>
            <a:off x="5349526" y="3577007"/>
            <a:ext cx="3549000" cy="3127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ctr"/>
            <a:r>
              <a:rPr lang="en-GB" b="1" u="sng"/>
              <a:t>merged200k.csv</a:t>
            </a:r>
          </a:p>
        </p:txBody>
      </p:sp>
      <p:pic>
        <p:nvPicPr>
          <p:cNvPr id="8" name="Graphic 7" descr="Document outline">
            <a:extLst>
              <a:ext uri="{FF2B5EF4-FFF2-40B4-BE49-F238E27FC236}">
                <a16:creationId xmlns:a16="http://schemas.microsoft.com/office/drawing/2014/main" id="{33DCC93C-035B-E2F2-9D81-E4B10D9A3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816" y="1818988"/>
            <a:ext cx="1547248" cy="1547248"/>
          </a:xfrm>
          <a:prstGeom prst="rect">
            <a:avLst/>
          </a:prstGeom>
        </p:spPr>
      </p:pic>
      <p:sp>
        <p:nvSpPr>
          <p:cNvPr id="11" name="TextBox 10">
            <a:extLst>
              <a:ext uri="{FF2B5EF4-FFF2-40B4-BE49-F238E27FC236}">
                <a16:creationId xmlns:a16="http://schemas.microsoft.com/office/drawing/2014/main" id="{97CD8E3F-627A-20B9-0EA0-08666FD7E399}"/>
              </a:ext>
            </a:extLst>
          </p:cNvPr>
          <p:cNvSpPr txBox="1"/>
          <p:nvPr/>
        </p:nvSpPr>
        <p:spPr>
          <a:xfrm>
            <a:off x="926611" y="1297629"/>
            <a:ext cx="7290778"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Note: merged200k.csv was only used for the analysis that does not require artist popularity</a:t>
            </a:r>
          </a:p>
        </p:txBody>
      </p:sp>
    </p:spTree>
    <p:extLst>
      <p:ext uri="{BB962C8B-B14F-4D97-AF65-F5344CB8AC3E}">
        <p14:creationId xmlns:p14="http://schemas.microsoft.com/office/powerpoint/2010/main" val="339892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400"/>
              <a:t>Data Visualisation</a:t>
            </a:r>
            <a:endParaRPr lang="en-US" sz="24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err="1"/>
              <a:t>Visualising</a:t>
            </a:r>
            <a:r>
              <a:rPr lang="en"/>
              <a:t> datasets</a:t>
            </a:r>
            <a:endParaRPr/>
          </a:p>
        </p:txBody>
      </p:sp>
      <p:sp>
        <p:nvSpPr>
          <p:cNvPr id="1005" name="Google Shape;1005;p36"/>
          <p:cNvSpPr txBox="1">
            <a:spLocks noGrp="1"/>
          </p:cNvSpPr>
          <p:nvPr>
            <p:ph type="title" idx="2"/>
          </p:nvPr>
        </p:nvSpPr>
        <p:spPr>
          <a:xfrm>
            <a:off x="2279759" y="703073"/>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01B</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779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SG"/>
              <a:t>m</a:t>
            </a:r>
            <a:r>
              <a:rPr lang="en"/>
              <a:t>erged200k.csv</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Visualisation for merged200k.csv</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459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494A-E107-CFE0-967A-27B727CBAE41}"/>
              </a:ext>
            </a:extLst>
          </p:cNvPr>
          <p:cNvSpPr>
            <a:spLocks noGrp="1"/>
          </p:cNvSpPr>
          <p:nvPr>
            <p:ph type="title"/>
          </p:nvPr>
        </p:nvSpPr>
        <p:spPr>
          <a:xfrm>
            <a:off x="748118" y="3244821"/>
            <a:ext cx="3653401" cy="1219214"/>
          </a:xfrm>
        </p:spPr>
        <p:txBody>
          <a:bodyPr/>
          <a:lstStyle/>
          <a:p>
            <a:r>
              <a:rPr lang="en-GB" sz="2800"/>
              <a:t> Track Popularity</a:t>
            </a:r>
            <a:br>
              <a:rPr lang="en-GB" sz="2800"/>
            </a:br>
            <a:r>
              <a:rPr lang="en-GB" sz="2800"/>
              <a:t> (Response)</a:t>
            </a:r>
            <a:br>
              <a:rPr lang="en-GB" sz="2800"/>
            </a:br>
            <a:r>
              <a:rPr lang="en-GB" sz="2800"/>
              <a:t> </a:t>
            </a:r>
            <a:r>
              <a:rPr lang="en-GB" sz="2000"/>
              <a:t>[merged200k.csv]</a:t>
            </a:r>
          </a:p>
        </p:txBody>
      </p:sp>
      <p:pic>
        <p:nvPicPr>
          <p:cNvPr id="4" name="Picture 3">
            <a:extLst>
              <a:ext uri="{FF2B5EF4-FFF2-40B4-BE49-F238E27FC236}">
                <a16:creationId xmlns:a16="http://schemas.microsoft.com/office/drawing/2014/main" id="{6190F3BD-BB6F-753A-73D0-6AF057E3FD72}"/>
              </a:ext>
            </a:extLst>
          </p:cNvPr>
          <p:cNvPicPr>
            <a:picLocks noChangeAspect="1"/>
          </p:cNvPicPr>
          <p:nvPr/>
        </p:nvPicPr>
        <p:blipFill rotWithShape="1">
          <a:blip r:embed="rId3"/>
          <a:srcRect l="4382" t="77945"/>
          <a:stretch/>
        </p:blipFill>
        <p:spPr>
          <a:xfrm>
            <a:off x="748118" y="679465"/>
            <a:ext cx="7703475" cy="2160503"/>
          </a:xfrm>
          <a:prstGeom prst="rect">
            <a:avLst/>
          </a:prstGeom>
          <a:ln>
            <a:solidFill>
              <a:schemeClr val="accent1"/>
            </a:solidFill>
          </a:ln>
        </p:spPr>
      </p:pic>
      <p:sp>
        <p:nvSpPr>
          <p:cNvPr id="5" name="Subtitle 2">
            <a:extLst>
              <a:ext uri="{FF2B5EF4-FFF2-40B4-BE49-F238E27FC236}">
                <a16:creationId xmlns:a16="http://schemas.microsoft.com/office/drawing/2014/main" id="{821A672C-25D7-F642-D4E5-70A42A674559}"/>
              </a:ext>
            </a:extLst>
          </p:cNvPr>
          <p:cNvSpPr txBox="1">
            <a:spLocks/>
          </p:cNvSpPr>
          <p:nvPr/>
        </p:nvSpPr>
        <p:spPr>
          <a:xfrm>
            <a:off x="4742483" y="3139787"/>
            <a:ext cx="3269029" cy="4879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panose="020B0604020202020204" pitchFamily="34" charset="0"/>
              <a:buChar char="•"/>
            </a:pPr>
            <a:r>
              <a:rPr lang="en-GB" sz="1500">
                <a:highlight>
                  <a:srgbClr val="009193"/>
                </a:highlight>
              </a:rPr>
              <a:t>Skewed to left</a:t>
            </a:r>
          </a:p>
          <a:p>
            <a:pPr>
              <a:buFont typeface="Arial" panose="020B0604020202020204" pitchFamily="34" charset="0"/>
              <a:buChar char="•"/>
            </a:pPr>
            <a:r>
              <a:rPr lang="en-GB" sz="1500"/>
              <a:t>Too few tracks of high popularity</a:t>
            </a:r>
          </a:p>
        </p:txBody>
      </p:sp>
      <p:sp>
        <p:nvSpPr>
          <p:cNvPr id="6" name="Subtitle 2">
            <a:extLst>
              <a:ext uri="{FF2B5EF4-FFF2-40B4-BE49-F238E27FC236}">
                <a16:creationId xmlns:a16="http://schemas.microsoft.com/office/drawing/2014/main" id="{B0351731-950B-7696-D099-23B25432AA7E}"/>
              </a:ext>
            </a:extLst>
          </p:cNvPr>
          <p:cNvSpPr txBox="1">
            <a:spLocks/>
          </p:cNvSpPr>
          <p:nvPr/>
        </p:nvSpPr>
        <p:spPr>
          <a:xfrm>
            <a:off x="5163699" y="3927598"/>
            <a:ext cx="2847813" cy="359380"/>
          </a:xfrm>
          <a:prstGeom prst="rect">
            <a:avLst/>
          </a:prstGeom>
          <a:noFill/>
          <a:ln w="19050">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2000" b="1" u="sng"/>
              <a:t>DATA RESAMPLING!</a:t>
            </a:r>
          </a:p>
        </p:txBody>
      </p:sp>
    </p:spTree>
    <p:extLst>
      <p:ext uri="{BB962C8B-B14F-4D97-AF65-F5344CB8AC3E}">
        <p14:creationId xmlns:p14="http://schemas.microsoft.com/office/powerpoint/2010/main" val="24406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30"/>
          <p:cNvPicPr preferRelativeResize="0"/>
          <p:nvPr/>
        </p:nvPicPr>
        <p:blipFill rotWithShape="1">
          <a:blip r:embed="rId3">
            <a:alphaModFix/>
          </a:blip>
          <a:srcRect l="9619" t="28331" r="7599" b="4644"/>
          <a:stretch/>
        </p:blipFill>
        <p:spPr>
          <a:xfrm flipH="1">
            <a:off x="4909750" y="0"/>
            <a:ext cx="4234250" cy="5143501"/>
          </a:xfrm>
          <a:prstGeom prst="rect">
            <a:avLst/>
          </a:prstGeom>
          <a:noFill/>
          <a:ln>
            <a:noFill/>
          </a:ln>
        </p:spPr>
      </p:pic>
      <p:sp>
        <p:nvSpPr>
          <p:cNvPr id="457" name="Google Shape;457;p30"/>
          <p:cNvSpPr txBox="1">
            <a:spLocks noGrp="1"/>
          </p:cNvSpPr>
          <p:nvPr>
            <p:ph type="subTitle" idx="1"/>
          </p:nvPr>
        </p:nvSpPr>
        <p:spPr>
          <a:xfrm flipH="1">
            <a:off x="704953" y="3275689"/>
            <a:ext cx="3756600" cy="105004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dirty="0"/>
              <a:t>DSAI Mini-Project</a:t>
            </a:r>
          </a:p>
          <a:p>
            <a:pPr marL="285750" indent="-285750">
              <a:buFontTx/>
              <a:buChar char="-"/>
            </a:pPr>
            <a:r>
              <a:rPr lang="en" sz="1500" dirty="0">
                <a:solidFill>
                  <a:schemeClr val="accent1"/>
                </a:solidFill>
              </a:rPr>
              <a:t>Nadya Yuki </a:t>
            </a:r>
            <a:r>
              <a:rPr lang="en" sz="1500" dirty="0" err="1">
                <a:solidFill>
                  <a:schemeClr val="accent1"/>
                </a:solidFill>
              </a:rPr>
              <a:t>Wangsajaya</a:t>
            </a:r>
            <a:endParaRPr lang="en" sz="1500" dirty="0">
              <a:solidFill>
                <a:schemeClr val="accent1"/>
              </a:solidFill>
            </a:endParaRPr>
          </a:p>
          <a:p>
            <a:pPr marL="285750" indent="-285750">
              <a:buFontTx/>
              <a:buChar char="-"/>
            </a:pPr>
            <a:r>
              <a:rPr lang="en" sz="1500" dirty="0">
                <a:solidFill>
                  <a:schemeClr val="accent1"/>
                </a:solidFill>
                <a:latin typeface="Helvetica Neue" panose="02000503000000020004" pitchFamily="2" charset="0"/>
              </a:rPr>
              <a:t>Nang Kal San </a:t>
            </a:r>
            <a:r>
              <a:rPr lang="en" sz="1500" dirty="0" err="1">
                <a:solidFill>
                  <a:schemeClr val="accent1"/>
                </a:solidFill>
                <a:latin typeface="Helvetica Neue" panose="02000503000000020004" pitchFamily="2" charset="0"/>
              </a:rPr>
              <a:t>Hom</a:t>
            </a:r>
            <a:endParaRPr lang="en" sz="1500" dirty="0">
              <a:solidFill>
                <a:schemeClr val="accent1"/>
              </a:solidFill>
              <a:latin typeface="Helvetica Neue" panose="02000503000000020004" pitchFamily="2" charset="0"/>
            </a:endParaRPr>
          </a:p>
          <a:p>
            <a:pPr marL="285750" indent="-285750">
              <a:buFontTx/>
              <a:buChar char="-"/>
            </a:pPr>
            <a:r>
              <a:rPr lang="en" sz="1500" dirty="0" err="1">
                <a:solidFill>
                  <a:schemeClr val="accent1"/>
                </a:solidFill>
                <a:latin typeface="Helvetica Neue" panose="02000503000000020004" pitchFamily="2" charset="0"/>
              </a:rPr>
              <a:t>Shiu</a:t>
            </a:r>
            <a:r>
              <a:rPr lang="en" sz="1500" dirty="0">
                <a:solidFill>
                  <a:schemeClr val="accent1"/>
                </a:solidFill>
                <a:latin typeface="Helvetica Neue" panose="02000503000000020004" pitchFamily="2" charset="0"/>
              </a:rPr>
              <a:t> Lok Chun, Wesley</a:t>
            </a:r>
            <a:endParaRPr lang="en-SG" sz="1500" dirty="0">
              <a:solidFill>
                <a:schemeClr val="accent1"/>
              </a:solidFill>
              <a:latin typeface="Helvetica Neue" panose="02000503000000020004" pitchFamily="2" charset="0"/>
            </a:endParaRPr>
          </a:p>
        </p:txBody>
      </p:sp>
      <p:sp>
        <p:nvSpPr>
          <p:cNvPr id="458" name="Google Shape;458;p30"/>
          <p:cNvSpPr txBox="1">
            <a:spLocks noGrp="1"/>
          </p:cNvSpPr>
          <p:nvPr>
            <p:ph type="ctrTitle"/>
          </p:nvPr>
        </p:nvSpPr>
        <p:spPr>
          <a:xfrm flipH="1">
            <a:off x="546180" y="744215"/>
            <a:ext cx="4162138" cy="2265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200"/>
              <a:t>Predicting Spotify Popularity Score</a:t>
            </a:r>
            <a:endParaRPr sz="4200"/>
          </a:p>
        </p:txBody>
      </p:sp>
      <p:sp>
        <p:nvSpPr>
          <p:cNvPr id="459" name="Google Shape;459;p30"/>
          <p:cNvSpPr txBox="1">
            <a:spLocks noGrp="1"/>
          </p:cNvSpPr>
          <p:nvPr>
            <p:ph type="subTitle" idx="2"/>
          </p:nvPr>
        </p:nvSpPr>
        <p:spPr>
          <a:xfrm flipH="1">
            <a:off x="5874450" y="3768125"/>
            <a:ext cx="2304900" cy="438900"/>
          </a:xfrm>
          <a:prstGeom prst="rect">
            <a:avLst/>
          </a:prstGeom>
          <a:gradFill>
            <a:gsLst>
              <a:gs pos="0">
                <a:srgbClr val="ECE2B2">
                  <a:alpha val="29803"/>
                </a:srgbClr>
              </a:gs>
              <a:gs pos="100000">
                <a:schemeClr val="lt2"/>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ID"/>
              <a:t>B</a:t>
            </a:r>
            <a:r>
              <a:rPr lang="en"/>
              <a:t>y Group 4</a:t>
            </a:r>
            <a:endParaRPr/>
          </a:p>
        </p:txBody>
      </p:sp>
      <p:cxnSp>
        <p:nvCxnSpPr>
          <p:cNvPr id="460" name="Google Shape;460;p30"/>
          <p:cNvCxnSpPr/>
          <p:nvPr/>
        </p:nvCxnSpPr>
        <p:spPr>
          <a:xfrm rot="10800000">
            <a:off x="779977" y="3151705"/>
            <a:ext cx="36582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30"/>
          <p:cNvCxnSpPr/>
          <p:nvPr/>
        </p:nvCxnSpPr>
        <p:spPr>
          <a:xfrm rot="10800000">
            <a:off x="5258200" y="3987575"/>
            <a:ext cx="616200" cy="0"/>
          </a:xfrm>
          <a:prstGeom prst="straightConnector1">
            <a:avLst/>
          </a:prstGeom>
          <a:noFill/>
          <a:ln w="9525" cap="flat" cmpd="sng">
            <a:solidFill>
              <a:schemeClr val="lt1"/>
            </a:solidFill>
            <a:prstDash val="solid"/>
            <a:round/>
            <a:headEnd type="none" w="med" len="med"/>
            <a:tailEnd type="none" w="med" len="med"/>
          </a:ln>
        </p:spPr>
      </p:cxnSp>
      <p:cxnSp>
        <p:nvCxnSpPr>
          <p:cNvPr id="462" name="Google Shape;462;p30"/>
          <p:cNvCxnSpPr/>
          <p:nvPr/>
        </p:nvCxnSpPr>
        <p:spPr>
          <a:xfrm rot="10800000">
            <a:off x="8179400" y="3987575"/>
            <a:ext cx="616200" cy="0"/>
          </a:xfrm>
          <a:prstGeom prst="straightConnector1">
            <a:avLst/>
          </a:prstGeom>
          <a:noFill/>
          <a:ln w="9525" cap="flat" cmpd="sng">
            <a:solidFill>
              <a:schemeClr val="lt1"/>
            </a:solidFill>
            <a:prstDash val="solid"/>
            <a:round/>
            <a:headEnd type="none" w="med" len="med"/>
            <a:tailEnd type="none" w="med" len="med"/>
          </a:ln>
        </p:spPr>
      </p:cxnSp>
      <p:grpSp>
        <p:nvGrpSpPr>
          <p:cNvPr id="463" name="Google Shape;463;p30"/>
          <p:cNvGrpSpPr/>
          <p:nvPr/>
        </p:nvGrpSpPr>
        <p:grpSpPr>
          <a:xfrm rot="1597180" flipH="1">
            <a:off x="3880712" y="1215743"/>
            <a:ext cx="482516" cy="448693"/>
            <a:chOff x="2287525" y="3243650"/>
            <a:chExt cx="571350" cy="531300"/>
          </a:xfrm>
        </p:grpSpPr>
        <p:sp>
          <p:nvSpPr>
            <p:cNvPr id="464" name="Google Shape;464;p30"/>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30"/>
          <p:cNvGrpSpPr/>
          <p:nvPr/>
        </p:nvGrpSpPr>
        <p:grpSpPr>
          <a:xfrm rot="1597180" flipH="1">
            <a:off x="801455" y="1215743"/>
            <a:ext cx="482516" cy="448693"/>
            <a:chOff x="2287525" y="3243650"/>
            <a:chExt cx="571350" cy="531300"/>
          </a:xfrm>
        </p:grpSpPr>
        <p:sp>
          <p:nvSpPr>
            <p:cNvPr id="483" name="Google Shape;483;p30"/>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0"/>
          <p:cNvCxnSpPr/>
          <p:nvPr/>
        </p:nvCxnSpPr>
        <p:spPr>
          <a:xfrm rot="10800000">
            <a:off x="348980" y="2196266"/>
            <a:ext cx="777000" cy="0"/>
          </a:xfrm>
          <a:prstGeom prst="straightConnector1">
            <a:avLst/>
          </a:prstGeom>
          <a:noFill/>
          <a:ln w="9525" cap="flat" cmpd="sng">
            <a:solidFill>
              <a:schemeClr val="lt1"/>
            </a:solidFill>
            <a:prstDash val="solid"/>
            <a:round/>
            <a:headEnd type="none" w="med" len="med"/>
            <a:tailEnd type="none" w="med" len="med"/>
          </a:ln>
        </p:spPr>
      </p:cxnSp>
      <p:cxnSp>
        <p:nvCxnSpPr>
          <p:cNvPr id="502" name="Google Shape;502;p30"/>
          <p:cNvCxnSpPr/>
          <p:nvPr/>
        </p:nvCxnSpPr>
        <p:spPr>
          <a:xfrm rot="10800000">
            <a:off x="4133280" y="2196266"/>
            <a:ext cx="777000" cy="0"/>
          </a:xfrm>
          <a:prstGeom prst="straightConnector1">
            <a:avLst/>
          </a:prstGeom>
          <a:noFill/>
          <a:ln w="9525" cap="flat" cmpd="sng">
            <a:solidFill>
              <a:schemeClr val="lt1"/>
            </a:solidFill>
            <a:prstDash val="solid"/>
            <a:round/>
            <a:headEnd type="none" w="med" len="med"/>
            <a:tailEnd type="none" w="med" len="med"/>
          </a:ln>
        </p:spPr>
      </p:cxnSp>
      <p:grpSp>
        <p:nvGrpSpPr>
          <p:cNvPr id="503" name="Google Shape;503;p30"/>
          <p:cNvGrpSpPr/>
          <p:nvPr/>
        </p:nvGrpSpPr>
        <p:grpSpPr>
          <a:xfrm>
            <a:off x="5661065" y="3109331"/>
            <a:ext cx="2731675" cy="395497"/>
            <a:chOff x="1899325" y="4226225"/>
            <a:chExt cx="3362475" cy="486825"/>
          </a:xfrm>
        </p:grpSpPr>
        <p:sp>
          <p:nvSpPr>
            <p:cNvPr id="504" name="Google Shape;504;p30"/>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0"/>
          <p:cNvGrpSpPr/>
          <p:nvPr/>
        </p:nvGrpSpPr>
        <p:grpSpPr>
          <a:xfrm>
            <a:off x="-71700" y="-58050"/>
            <a:ext cx="9287400" cy="5259600"/>
            <a:chOff x="-71700" y="-63175"/>
            <a:chExt cx="9287400" cy="5259600"/>
          </a:xfrm>
        </p:grpSpPr>
        <p:cxnSp>
          <p:nvCxnSpPr>
            <p:cNvPr id="597" name="Google Shape;597;p30"/>
            <p:cNvCxnSpPr/>
            <p:nvPr/>
          </p:nvCxnSpPr>
          <p:spPr>
            <a:xfrm>
              <a:off x="52582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598" name="Google Shape;598;p30"/>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599" name="Google Shape;599;p30"/>
            <p:cNvCxnSpPr/>
            <p:nvPr/>
          </p:nvCxnSpPr>
          <p:spPr>
            <a:xfrm>
              <a:off x="490975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600" name="Google Shape;600;p30"/>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601" name="Google Shape;601;p30"/>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602" name="Google Shape;602;p30"/>
            <p:cNvCxnSpPr/>
            <p:nvPr/>
          </p:nvCxnSpPr>
          <p:spPr>
            <a:xfrm>
              <a:off x="348450"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603" name="Google Shape;603;p30"/>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flipH="1">
              <a:off x="2182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flipH="1">
              <a:off x="2182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0"/>
            <p:cNvGrpSpPr/>
            <p:nvPr/>
          </p:nvGrpSpPr>
          <p:grpSpPr>
            <a:xfrm flipH="1">
              <a:off x="970672" y="430854"/>
              <a:ext cx="3222156" cy="218272"/>
              <a:chOff x="2598975" y="5244925"/>
              <a:chExt cx="3410050" cy="231000"/>
            </a:xfrm>
          </p:grpSpPr>
          <p:sp>
            <p:nvSpPr>
              <p:cNvPr id="608" name="Google Shape;608;p30"/>
              <p:cNvSpPr/>
              <p:nvPr/>
            </p:nvSpPr>
            <p:spPr>
              <a:xfrm>
                <a:off x="5781525" y="5248700"/>
                <a:ext cx="227500" cy="227225"/>
              </a:xfrm>
              <a:custGeom>
                <a:avLst/>
                <a:gdLst/>
                <a:ahLst/>
                <a:cxnLst/>
                <a:rect l="l" t="t" r="r" b="b"/>
                <a:pathLst>
                  <a:path w="9100" h="9089" extrusionOk="0">
                    <a:moveTo>
                      <a:pt x="4550" y="1"/>
                    </a:moveTo>
                    <a:cubicBezTo>
                      <a:pt x="2043" y="1"/>
                      <a:pt x="1" y="2032"/>
                      <a:pt x="1" y="4551"/>
                    </a:cubicBezTo>
                    <a:cubicBezTo>
                      <a:pt x="1" y="7058"/>
                      <a:pt x="2043" y="9089"/>
                      <a:pt x="4550" y="9089"/>
                    </a:cubicBezTo>
                    <a:cubicBezTo>
                      <a:pt x="7057" y="9089"/>
                      <a:pt x="9099" y="7058"/>
                      <a:pt x="9099" y="4551"/>
                    </a:cubicBezTo>
                    <a:cubicBezTo>
                      <a:pt x="9099" y="2032"/>
                      <a:pt x="7057" y="1"/>
                      <a:pt x="4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3369700" y="5244925"/>
                <a:ext cx="226675" cy="202900"/>
              </a:xfrm>
              <a:custGeom>
                <a:avLst/>
                <a:gdLst/>
                <a:ahLst/>
                <a:cxnLst/>
                <a:rect l="l" t="t" r="r" b="b"/>
                <a:pathLst>
                  <a:path w="9067" h="8116" extrusionOk="0">
                    <a:moveTo>
                      <a:pt x="6657" y="1"/>
                    </a:moveTo>
                    <a:cubicBezTo>
                      <a:pt x="7522" y="1806"/>
                      <a:pt x="7089" y="4032"/>
                      <a:pt x="5490" y="5372"/>
                    </a:cubicBezTo>
                    <a:cubicBezTo>
                      <a:pt x="4650" y="6070"/>
                      <a:pt x="3634" y="6411"/>
                      <a:pt x="2624" y="6411"/>
                    </a:cubicBezTo>
                    <a:cubicBezTo>
                      <a:pt x="1698" y="6411"/>
                      <a:pt x="776" y="6124"/>
                      <a:pt x="1" y="5566"/>
                    </a:cubicBezTo>
                    <a:lnTo>
                      <a:pt x="1" y="5566"/>
                    </a:lnTo>
                    <a:cubicBezTo>
                      <a:pt x="163" y="5901"/>
                      <a:pt x="357" y="6214"/>
                      <a:pt x="606" y="6506"/>
                    </a:cubicBezTo>
                    <a:cubicBezTo>
                      <a:pt x="1493" y="7569"/>
                      <a:pt x="2766" y="8115"/>
                      <a:pt x="4048" y="8115"/>
                    </a:cubicBezTo>
                    <a:cubicBezTo>
                      <a:pt x="5060" y="8115"/>
                      <a:pt x="6078" y="7775"/>
                      <a:pt x="6916" y="7079"/>
                    </a:cubicBezTo>
                    <a:cubicBezTo>
                      <a:pt x="8807" y="5490"/>
                      <a:pt x="9066" y="2670"/>
                      <a:pt x="7478" y="768"/>
                    </a:cubicBezTo>
                    <a:cubicBezTo>
                      <a:pt x="7229" y="476"/>
                      <a:pt x="6948" y="217"/>
                      <a:pt x="6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5018375" y="5252775"/>
                <a:ext cx="246400" cy="219100"/>
              </a:xfrm>
              <a:custGeom>
                <a:avLst/>
                <a:gdLst/>
                <a:ahLst/>
                <a:cxnLst/>
                <a:rect l="l" t="t" r="r" b="b"/>
                <a:pathLst>
                  <a:path w="9856" h="8764" extrusionOk="0">
                    <a:moveTo>
                      <a:pt x="5468" y="0"/>
                    </a:moveTo>
                    <a:cubicBezTo>
                      <a:pt x="5134" y="0"/>
                      <a:pt x="4809" y="44"/>
                      <a:pt x="4485" y="119"/>
                    </a:cubicBezTo>
                    <a:cubicBezTo>
                      <a:pt x="4442" y="162"/>
                      <a:pt x="0" y="4160"/>
                      <a:pt x="4485" y="8645"/>
                    </a:cubicBezTo>
                    <a:cubicBezTo>
                      <a:pt x="4809" y="8720"/>
                      <a:pt x="5134" y="8763"/>
                      <a:pt x="5468" y="8763"/>
                    </a:cubicBezTo>
                    <a:cubicBezTo>
                      <a:pt x="7889" y="8763"/>
                      <a:pt x="9855" y="6797"/>
                      <a:pt x="9855" y="4388"/>
                    </a:cubicBezTo>
                    <a:cubicBezTo>
                      <a:pt x="9855" y="1967"/>
                      <a:pt x="7889" y="0"/>
                      <a:pt x="5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2616275" y="5265225"/>
                <a:ext cx="219925" cy="194200"/>
              </a:xfrm>
              <a:custGeom>
                <a:avLst/>
                <a:gdLst/>
                <a:ahLst/>
                <a:cxnLst/>
                <a:rect l="l" t="t" r="r" b="b"/>
                <a:pathLst>
                  <a:path w="8797" h="7768" extrusionOk="0">
                    <a:moveTo>
                      <a:pt x="4414" y="0"/>
                    </a:moveTo>
                    <a:cubicBezTo>
                      <a:pt x="2872" y="0"/>
                      <a:pt x="1409" y="924"/>
                      <a:pt x="800" y="2430"/>
                    </a:cubicBezTo>
                    <a:cubicBezTo>
                      <a:pt x="0" y="4419"/>
                      <a:pt x="973" y="6688"/>
                      <a:pt x="2951" y="7487"/>
                    </a:cubicBezTo>
                    <a:cubicBezTo>
                      <a:pt x="3424" y="7678"/>
                      <a:pt x="3913" y="7768"/>
                      <a:pt x="4394" y="7768"/>
                    </a:cubicBezTo>
                    <a:cubicBezTo>
                      <a:pt x="5935" y="7768"/>
                      <a:pt x="7396" y="6844"/>
                      <a:pt x="7997" y="5338"/>
                    </a:cubicBezTo>
                    <a:cubicBezTo>
                      <a:pt x="8796" y="3349"/>
                      <a:pt x="7835" y="1080"/>
                      <a:pt x="5857" y="280"/>
                    </a:cubicBezTo>
                    <a:cubicBezTo>
                      <a:pt x="5384" y="90"/>
                      <a:pt x="4895" y="0"/>
                      <a:pt x="4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2598975" y="5250125"/>
                <a:ext cx="254500" cy="224500"/>
              </a:xfrm>
              <a:custGeom>
                <a:avLst/>
                <a:gdLst/>
                <a:ahLst/>
                <a:cxnLst/>
                <a:rect l="l" t="t" r="r" b="b"/>
                <a:pathLst>
                  <a:path w="10180" h="8980" extrusionOk="0">
                    <a:moveTo>
                      <a:pt x="5106" y="604"/>
                    </a:moveTo>
                    <a:cubicBezTo>
                      <a:pt x="5587" y="604"/>
                      <a:pt x="6076" y="694"/>
                      <a:pt x="6549" y="884"/>
                    </a:cubicBezTo>
                    <a:cubicBezTo>
                      <a:pt x="8527" y="1684"/>
                      <a:pt x="9488" y="3953"/>
                      <a:pt x="8689" y="5942"/>
                    </a:cubicBezTo>
                    <a:cubicBezTo>
                      <a:pt x="8088" y="7448"/>
                      <a:pt x="6627" y="8372"/>
                      <a:pt x="5086" y="8372"/>
                    </a:cubicBezTo>
                    <a:cubicBezTo>
                      <a:pt x="4605" y="8372"/>
                      <a:pt x="4116" y="8282"/>
                      <a:pt x="3643" y="8091"/>
                    </a:cubicBezTo>
                    <a:cubicBezTo>
                      <a:pt x="1665" y="7292"/>
                      <a:pt x="692" y="5023"/>
                      <a:pt x="1492" y="3034"/>
                    </a:cubicBezTo>
                    <a:cubicBezTo>
                      <a:pt x="2101" y="1528"/>
                      <a:pt x="3564" y="604"/>
                      <a:pt x="5106" y="604"/>
                    </a:cubicBezTo>
                    <a:close/>
                    <a:moveTo>
                      <a:pt x="5107" y="0"/>
                    </a:moveTo>
                    <a:cubicBezTo>
                      <a:pt x="3325" y="0"/>
                      <a:pt x="1638" y="1062"/>
                      <a:pt x="930" y="2808"/>
                    </a:cubicBezTo>
                    <a:cubicBezTo>
                      <a:pt x="1" y="5109"/>
                      <a:pt x="1125" y="7724"/>
                      <a:pt x="3415" y="8653"/>
                    </a:cubicBezTo>
                    <a:cubicBezTo>
                      <a:pt x="3965" y="8875"/>
                      <a:pt x="4532" y="8980"/>
                      <a:pt x="5090" y="8980"/>
                    </a:cubicBezTo>
                    <a:cubicBezTo>
                      <a:pt x="6869" y="8980"/>
                      <a:pt x="8554" y="7912"/>
                      <a:pt x="9262" y="6168"/>
                    </a:cubicBezTo>
                    <a:cubicBezTo>
                      <a:pt x="10180" y="3867"/>
                      <a:pt x="9067" y="1252"/>
                      <a:pt x="6776" y="323"/>
                    </a:cubicBezTo>
                    <a:cubicBezTo>
                      <a:pt x="6229" y="104"/>
                      <a:pt x="5663" y="0"/>
                      <a:pt x="5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4269550" y="5252775"/>
                <a:ext cx="109700" cy="219100"/>
              </a:xfrm>
              <a:custGeom>
                <a:avLst/>
                <a:gdLst/>
                <a:ahLst/>
                <a:cxnLst/>
                <a:rect l="l" t="t" r="r" b="b"/>
                <a:pathLst>
                  <a:path w="4388" h="8764" extrusionOk="0">
                    <a:moveTo>
                      <a:pt x="0" y="0"/>
                    </a:moveTo>
                    <a:lnTo>
                      <a:pt x="0" y="8763"/>
                    </a:lnTo>
                    <a:cubicBezTo>
                      <a:pt x="2421" y="8763"/>
                      <a:pt x="4387" y="6797"/>
                      <a:pt x="4387" y="4388"/>
                    </a:cubicBezTo>
                    <a:cubicBezTo>
                      <a:pt x="4387" y="1967"/>
                      <a:pt x="242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30"/>
            <p:cNvSpPr/>
            <p:nvPr/>
          </p:nvSpPr>
          <p:spPr>
            <a:xfrm flipH="1">
              <a:off x="4779552"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flipH="1">
              <a:off x="4779552"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C20613-19DF-92E1-8605-4FF848413375}"/>
              </a:ext>
            </a:extLst>
          </p:cNvPr>
          <p:cNvPicPr>
            <a:picLocks noChangeAspect="1"/>
          </p:cNvPicPr>
          <p:nvPr/>
        </p:nvPicPr>
        <p:blipFill>
          <a:blip r:embed="rId3"/>
          <a:stretch>
            <a:fillRect/>
          </a:stretch>
        </p:blipFill>
        <p:spPr>
          <a:xfrm>
            <a:off x="553110" y="400381"/>
            <a:ext cx="2806468" cy="4202616"/>
          </a:xfrm>
          <a:prstGeom prst="rect">
            <a:avLst/>
          </a:prstGeom>
        </p:spPr>
      </p:pic>
      <p:sp>
        <p:nvSpPr>
          <p:cNvPr id="7" name="Title 6">
            <a:extLst>
              <a:ext uri="{FF2B5EF4-FFF2-40B4-BE49-F238E27FC236}">
                <a16:creationId xmlns:a16="http://schemas.microsoft.com/office/drawing/2014/main" id="{BDB192E7-F7E6-3472-05AF-8A18FB1E46B4}"/>
              </a:ext>
            </a:extLst>
          </p:cNvPr>
          <p:cNvSpPr>
            <a:spLocks noGrp="1"/>
          </p:cNvSpPr>
          <p:nvPr>
            <p:ph type="title"/>
          </p:nvPr>
        </p:nvSpPr>
        <p:spPr>
          <a:xfrm>
            <a:off x="3932301" y="587393"/>
            <a:ext cx="4544385" cy="842331"/>
          </a:xfrm>
        </p:spPr>
        <p:txBody>
          <a:bodyPr/>
          <a:lstStyle/>
          <a:p>
            <a:pPr algn="r"/>
            <a:r>
              <a:rPr lang="en-GB" sz="2800"/>
              <a:t> Audio Features (Predictors)</a:t>
            </a:r>
            <a:br>
              <a:rPr lang="en-GB" sz="2800"/>
            </a:br>
            <a:r>
              <a:rPr lang="en-GB" sz="2000"/>
              <a:t>[merged200k.csv]</a:t>
            </a:r>
          </a:p>
        </p:txBody>
      </p:sp>
      <p:cxnSp>
        <p:nvCxnSpPr>
          <p:cNvPr id="30" name="Straight Connector 29">
            <a:extLst>
              <a:ext uri="{FF2B5EF4-FFF2-40B4-BE49-F238E27FC236}">
                <a16:creationId xmlns:a16="http://schemas.microsoft.com/office/drawing/2014/main" id="{1A833B9B-ED7D-1084-949C-BC66A263B7C4}"/>
              </a:ext>
            </a:extLst>
          </p:cNvPr>
          <p:cNvCxnSpPr>
            <a:cxnSpLocks/>
          </p:cNvCxnSpPr>
          <p:nvPr/>
        </p:nvCxnSpPr>
        <p:spPr>
          <a:xfrm>
            <a:off x="1813302" y="415879"/>
            <a:ext cx="4487249" cy="26220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B8DB5753-24B3-3B9B-4278-BCB176D80480}"/>
              </a:ext>
            </a:extLst>
          </p:cNvPr>
          <p:cNvSpPr txBox="1">
            <a:spLocks/>
          </p:cNvSpPr>
          <p:nvPr/>
        </p:nvSpPr>
        <p:spPr>
          <a:xfrm>
            <a:off x="6454331" y="2099074"/>
            <a:ext cx="1922503" cy="13066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Some have a  balanced distribution</a:t>
            </a:r>
          </a:p>
          <a:p>
            <a:pPr marL="127000" indent="0" algn="r"/>
            <a:endParaRPr lang="en-GB" sz="1500"/>
          </a:p>
          <a:p>
            <a:pPr marL="412750" indent="-285750" algn="r">
              <a:buFont typeface="Arial" panose="020B0604020202020204" pitchFamily="34" charset="0"/>
              <a:buChar char="•"/>
            </a:pPr>
            <a:r>
              <a:rPr lang="en-GB" sz="1300"/>
              <a:t>Danceability</a:t>
            </a:r>
          </a:p>
          <a:p>
            <a:pPr marL="412750" indent="-285750" algn="r">
              <a:buFont typeface="Arial" panose="020B0604020202020204" pitchFamily="34" charset="0"/>
              <a:buChar char="•"/>
            </a:pPr>
            <a:r>
              <a:rPr lang="en-GB" sz="1300"/>
              <a:t>Energy</a:t>
            </a:r>
          </a:p>
          <a:p>
            <a:pPr marL="412750" indent="-285750" algn="r">
              <a:buFont typeface="Arial" panose="020B0604020202020204" pitchFamily="34" charset="0"/>
              <a:buChar char="•"/>
            </a:pPr>
            <a:r>
              <a:rPr lang="en-GB" sz="1300"/>
              <a:t>Valence</a:t>
            </a:r>
          </a:p>
          <a:p>
            <a:pPr marL="412750" indent="-285750" algn="r">
              <a:buFont typeface="Arial" panose="020B0604020202020204" pitchFamily="34" charset="0"/>
              <a:buChar char="•"/>
            </a:pPr>
            <a:r>
              <a:rPr lang="en-GB" sz="1300"/>
              <a:t>Tempo</a:t>
            </a:r>
          </a:p>
        </p:txBody>
      </p:sp>
      <p:cxnSp>
        <p:nvCxnSpPr>
          <p:cNvPr id="11" name="Straight Connector 10">
            <a:extLst>
              <a:ext uri="{FF2B5EF4-FFF2-40B4-BE49-F238E27FC236}">
                <a16:creationId xmlns:a16="http://schemas.microsoft.com/office/drawing/2014/main" id="{D96C1402-224B-BE16-4FFA-35511F7A4C2A}"/>
              </a:ext>
            </a:extLst>
          </p:cNvPr>
          <p:cNvCxnSpPr>
            <a:cxnSpLocks/>
          </p:cNvCxnSpPr>
          <p:nvPr/>
        </p:nvCxnSpPr>
        <p:spPr>
          <a:xfrm>
            <a:off x="2076773" y="1119630"/>
            <a:ext cx="1719075" cy="17827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5B312B-3A35-C831-F406-B07A398BEBDD}"/>
              </a:ext>
            </a:extLst>
          </p:cNvPr>
          <p:cNvCxnSpPr>
            <a:cxnSpLocks/>
          </p:cNvCxnSpPr>
          <p:nvPr/>
        </p:nvCxnSpPr>
        <p:spPr>
          <a:xfrm>
            <a:off x="3313961" y="415879"/>
            <a:ext cx="2966027" cy="878269"/>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6" name="Picture 15" descr="A red and black line graph&#10;&#10;Description automatically generated">
            <a:extLst>
              <a:ext uri="{FF2B5EF4-FFF2-40B4-BE49-F238E27FC236}">
                <a16:creationId xmlns:a16="http://schemas.microsoft.com/office/drawing/2014/main" id="{A73BCBC6-90F5-2028-C169-D2DBB79133ED}"/>
              </a:ext>
            </a:extLst>
          </p:cNvPr>
          <p:cNvPicPr>
            <a:picLocks noChangeAspect="1"/>
          </p:cNvPicPr>
          <p:nvPr/>
        </p:nvPicPr>
        <p:blipFill>
          <a:blip r:embed="rId4"/>
          <a:stretch>
            <a:fillRect/>
          </a:stretch>
        </p:blipFill>
        <p:spPr>
          <a:xfrm>
            <a:off x="3795848" y="3037917"/>
            <a:ext cx="2504703" cy="1577342"/>
          </a:xfrm>
          <a:prstGeom prst="rect">
            <a:avLst/>
          </a:prstGeom>
        </p:spPr>
      </p:pic>
      <p:cxnSp>
        <p:nvCxnSpPr>
          <p:cNvPr id="27" name="Straight Connector 26">
            <a:extLst>
              <a:ext uri="{FF2B5EF4-FFF2-40B4-BE49-F238E27FC236}">
                <a16:creationId xmlns:a16="http://schemas.microsoft.com/office/drawing/2014/main" id="{8874F578-C8F3-AB58-82D2-D22AC5667C8B}"/>
              </a:ext>
            </a:extLst>
          </p:cNvPr>
          <p:cNvCxnSpPr>
            <a:cxnSpLocks/>
          </p:cNvCxnSpPr>
          <p:nvPr/>
        </p:nvCxnSpPr>
        <p:spPr>
          <a:xfrm>
            <a:off x="570711" y="1120584"/>
            <a:ext cx="3225137" cy="3482413"/>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0" name="Picture 39" descr="A yellow and black graph&#10;&#10;Description automatically generated with medium confidence">
            <a:extLst>
              <a:ext uri="{FF2B5EF4-FFF2-40B4-BE49-F238E27FC236}">
                <a16:creationId xmlns:a16="http://schemas.microsoft.com/office/drawing/2014/main" id="{15E0BB26-9D7F-5E1A-41FA-3C4F6DC9B073}"/>
              </a:ext>
            </a:extLst>
          </p:cNvPr>
          <p:cNvPicPr>
            <a:picLocks noChangeAspect="1"/>
          </p:cNvPicPr>
          <p:nvPr/>
        </p:nvPicPr>
        <p:blipFill>
          <a:blip r:embed="rId5"/>
          <a:stretch>
            <a:fillRect/>
          </a:stretch>
        </p:blipFill>
        <p:spPr>
          <a:xfrm>
            <a:off x="3786515" y="1295808"/>
            <a:ext cx="2493473" cy="1606533"/>
          </a:xfrm>
          <a:prstGeom prst="rect">
            <a:avLst/>
          </a:prstGeom>
        </p:spPr>
      </p:pic>
    </p:spTree>
    <p:extLst>
      <p:ext uri="{BB962C8B-B14F-4D97-AF65-F5344CB8AC3E}">
        <p14:creationId xmlns:p14="http://schemas.microsoft.com/office/powerpoint/2010/main" val="7725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6">
            <a:extLst>
              <a:ext uri="{FF2B5EF4-FFF2-40B4-BE49-F238E27FC236}">
                <a16:creationId xmlns:a16="http://schemas.microsoft.com/office/drawing/2014/main" id="{E9F16B47-DAAE-B279-49F2-4B0993F974FF}"/>
              </a:ext>
            </a:extLst>
          </p:cNvPr>
          <p:cNvSpPr txBox="1">
            <a:spLocks/>
          </p:cNvSpPr>
          <p:nvPr/>
        </p:nvSpPr>
        <p:spPr>
          <a:xfrm>
            <a:off x="3932301" y="587393"/>
            <a:ext cx="4544385" cy="842331"/>
          </a:xfrm>
          <a:prstGeom prst="rect">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DM Serif Display"/>
              <a:buNone/>
              <a:defRPr sz="32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lt1"/>
              </a:buClr>
              <a:buSzPts val="4200"/>
              <a:buFont typeface="DM Serif Display"/>
              <a:buNone/>
              <a:defRPr sz="4200" b="0" i="0" u="none" strike="noStrike" cap="none">
                <a:solidFill>
                  <a:schemeClr val="lt1"/>
                </a:solidFill>
                <a:latin typeface="DM Serif Display"/>
                <a:ea typeface="DM Serif Display"/>
                <a:cs typeface="DM Serif Display"/>
                <a:sym typeface="DM Serif Display"/>
              </a:defRPr>
            </a:lvl9pPr>
          </a:lstStyle>
          <a:p>
            <a:pPr algn="r"/>
            <a:r>
              <a:rPr lang="en-GB" sz="2800"/>
              <a:t> Audio Features (Predictors)</a:t>
            </a:r>
            <a:br>
              <a:rPr lang="en-GB" sz="2800"/>
            </a:br>
            <a:r>
              <a:rPr lang="en-GB" sz="2000"/>
              <a:t>[merged200k.csv]</a:t>
            </a:r>
          </a:p>
        </p:txBody>
      </p:sp>
      <p:pic>
        <p:nvPicPr>
          <p:cNvPr id="8" name="Picture 7">
            <a:extLst>
              <a:ext uri="{FF2B5EF4-FFF2-40B4-BE49-F238E27FC236}">
                <a16:creationId xmlns:a16="http://schemas.microsoft.com/office/drawing/2014/main" id="{32C20613-19DF-92E1-8605-4FF848413375}"/>
              </a:ext>
            </a:extLst>
          </p:cNvPr>
          <p:cNvPicPr>
            <a:picLocks noChangeAspect="1"/>
          </p:cNvPicPr>
          <p:nvPr/>
        </p:nvPicPr>
        <p:blipFill>
          <a:blip r:embed="rId3"/>
          <a:stretch>
            <a:fillRect/>
          </a:stretch>
        </p:blipFill>
        <p:spPr>
          <a:xfrm>
            <a:off x="553110" y="400381"/>
            <a:ext cx="2806468" cy="4202616"/>
          </a:xfrm>
          <a:prstGeom prst="rect">
            <a:avLst/>
          </a:prstGeom>
        </p:spPr>
      </p:pic>
      <p:sp>
        <p:nvSpPr>
          <p:cNvPr id="9" name="Subtitle 2">
            <a:extLst>
              <a:ext uri="{FF2B5EF4-FFF2-40B4-BE49-F238E27FC236}">
                <a16:creationId xmlns:a16="http://schemas.microsoft.com/office/drawing/2014/main" id="{B8DB5753-24B3-3B9B-4278-BCB176D80480}"/>
              </a:ext>
            </a:extLst>
          </p:cNvPr>
          <p:cNvSpPr txBox="1">
            <a:spLocks/>
          </p:cNvSpPr>
          <p:nvPr/>
        </p:nvSpPr>
        <p:spPr>
          <a:xfrm>
            <a:off x="6454331" y="2066079"/>
            <a:ext cx="1922503" cy="1733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Some have a  skewed distribution</a:t>
            </a:r>
          </a:p>
          <a:p>
            <a:pPr marL="127000" indent="0" algn="r"/>
            <a:endParaRPr lang="en-GB" sz="1500"/>
          </a:p>
          <a:p>
            <a:pPr marL="412750" indent="-285750" algn="r">
              <a:buFont typeface="Arial" panose="020B0604020202020204" pitchFamily="34" charset="0"/>
              <a:buChar char="•"/>
            </a:pPr>
            <a:r>
              <a:rPr lang="en-GB" sz="1300"/>
              <a:t>Loudness</a:t>
            </a:r>
          </a:p>
          <a:p>
            <a:pPr marL="412750" indent="-285750" algn="r">
              <a:buFont typeface="Arial" panose="020B0604020202020204" pitchFamily="34" charset="0"/>
              <a:buChar char="•"/>
            </a:pPr>
            <a:r>
              <a:rPr lang="en-GB" sz="1300" err="1"/>
              <a:t>Speechiness</a:t>
            </a:r>
            <a:endParaRPr lang="en-GB" sz="1300"/>
          </a:p>
          <a:p>
            <a:pPr marL="412750" indent="-285750" algn="r">
              <a:buFont typeface="Arial" panose="020B0604020202020204" pitchFamily="34" charset="0"/>
              <a:buChar char="•"/>
            </a:pPr>
            <a:r>
              <a:rPr lang="en-GB" sz="1300" err="1"/>
              <a:t>Acousticness</a:t>
            </a:r>
            <a:endParaRPr lang="en-GB" sz="1300"/>
          </a:p>
          <a:p>
            <a:pPr marL="412750" indent="-285750" algn="r">
              <a:buFont typeface="Arial" panose="020B0604020202020204" pitchFamily="34" charset="0"/>
              <a:buChar char="•"/>
            </a:pPr>
            <a:r>
              <a:rPr lang="en-GB" sz="1300" err="1"/>
              <a:t>Instrumentalness</a:t>
            </a:r>
            <a:endParaRPr lang="en-GB" sz="1300"/>
          </a:p>
          <a:p>
            <a:pPr marL="412750" indent="-285750" algn="r">
              <a:buFont typeface="Arial" panose="020B0604020202020204" pitchFamily="34" charset="0"/>
              <a:buChar char="•"/>
            </a:pPr>
            <a:r>
              <a:rPr lang="en-GB" sz="1300"/>
              <a:t>Liveness</a:t>
            </a:r>
          </a:p>
        </p:txBody>
      </p:sp>
      <p:cxnSp>
        <p:nvCxnSpPr>
          <p:cNvPr id="11" name="Straight Connector 10">
            <a:extLst>
              <a:ext uri="{FF2B5EF4-FFF2-40B4-BE49-F238E27FC236}">
                <a16:creationId xmlns:a16="http://schemas.microsoft.com/office/drawing/2014/main" id="{D96C1402-224B-BE16-4FFA-35511F7A4C2A}"/>
              </a:ext>
            </a:extLst>
          </p:cNvPr>
          <p:cNvCxnSpPr>
            <a:cxnSpLocks/>
          </p:cNvCxnSpPr>
          <p:nvPr/>
        </p:nvCxnSpPr>
        <p:spPr>
          <a:xfrm>
            <a:off x="2092271" y="1968285"/>
            <a:ext cx="1695828" cy="9092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5B312B-3A35-C831-F406-B07A398BEBDD}"/>
              </a:ext>
            </a:extLst>
          </p:cNvPr>
          <p:cNvCxnSpPr>
            <a:cxnSpLocks/>
          </p:cNvCxnSpPr>
          <p:nvPr/>
        </p:nvCxnSpPr>
        <p:spPr>
          <a:xfrm>
            <a:off x="3301139" y="1263152"/>
            <a:ext cx="2978849" cy="309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74F578-C8F3-AB58-82D2-D22AC5667C8B}"/>
              </a:ext>
            </a:extLst>
          </p:cNvPr>
          <p:cNvCxnSpPr>
            <a:cxnSpLocks/>
          </p:cNvCxnSpPr>
          <p:nvPr/>
        </p:nvCxnSpPr>
        <p:spPr>
          <a:xfrm>
            <a:off x="553110" y="1968285"/>
            <a:ext cx="3242738" cy="26347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833B9B-ED7D-1084-949C-BC66A263B7C4}"/>
              </a:ext>
            </a:extLst>
          </p:cNvPr>
          <p:cNvCxnSpPr>
            <a:cxnSpLocks/>
          </p:cNvCxnSpPr>
          <p:nvPr/>
        </p:nvCxnSpPr>
        <p:spPr>
          <a:xfrm>
            <a:off x="1828800" y="1263152"/>
            <a:ext cx="4510007" cy="173399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A yellow and black graph&#10;&#10;Description automatically generated">
            <a:extLst>
              <a:ext uri="{FF2B5EF4-FFF2-40B4-BE49-F238E27FC236}">
                <a16:creationId xmlns:a16="http://schemas.microsoft.com/office/drawing/2014/main" id="{9FCEF452-C007-7A94-6BE0-66AD0EB703D8}"/>
              </a:ext>
            </a:extLst>
          </p:cNvPr>
          <p:cNvPicPr>
            <a:picLocks noChangeAspect="1"/>
          </p:cNvPicPr>
          <p:nvPr/>
        </p:nvPicPr>
        <p:blipFill>
          <a:blip r:embed="rId4"/>
          <a:stretch>
            <a:fillRect/>
          </a:stretch>
        </p:blipFill>
        <p:spPr>
          <a:xfrm>
            <a:off x="3795848" y="2997142"/>
            <a:ext cx="2542959" cy="1605855"/>
          </a:xfrm>
          <a:prstGeom prst="rect">
            <a:avLst/>
          </a:prstGeom>
        </p:spPr>
      </p:pic>
      <p:pic>
        <p:nvPicPr>
          <p:cNvPr id="15" name="Picture 14" descr="A green and black line graph&#10;&#10;Description automatically generated">
            <a:extLst>
              <a:ext uri="{FF2B5EF4-FFF2-40B4-BE49-F238E27FC236}">
                <a16:creationId xmlns:a16="http://schemas.microsoft.com/office/drawing/2014/main" id="{94A42568-BD1E-FF72-0591-9CD547203190}"/>
              </a:ext>
            </a:extLst>
          </p:cNvPr>
          <p:cNvPicPr>
            <a:picLocks noChangeAspect="1"/>
          </p:cNvPicPr>
          <p:nvPr/>
        </p:nvPicPr>
        <p:blipFill>
          <a:blip r:embed="rId5"/>
          <a:stretch>
            <a:fillRect/>
          </a:stretch>
        </p:blipFill>
        <p:spPr>
          <a:xfrm>
            <a:off x="3795848" y="1278370"/>
            <a:ext cx="2542959" cy="1613966"/>
          </a:xfrm>
          <a:prstGeom prst="rect">
            <a:avLst/>
          </a:prstGeom>
        </p:spPr>
      </p:pic>
    </p:spTree>
    <p:extLst>
      <p:ext uri="{BB962C8B-B14F-4D97-AF65-F5344CB8AC3E}">
        <p14:creationId xmlns:p14="http://schemas.microsoft.com/office/powerpoint/2010/main" val="147582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F689-5F06-C9DE-4F8F-DC7BE2E9F564}"/>
              </a:ext>
            </a:extLst>
          </p:cNvPr>
          <p:cNvSpPr>
            <a:spLocks noGrp="1"/>
          </p:cNvSpPr>
          <p:nvPr>
            <p:ph type="title"/>
          </p:nvPr>
        </p:nvSpPr>
        <p:spPr>
          <a:xfrm>
            <a:off x="4572000" y="1732776"/>
            <a:ext cx="3897824" cy="1377463"/>
          </a:xfrm>
        </p:spPr>
        <p:txBody>
          <a:bodyPr/>
          <a:lstStyle/>
          <a:p>
            <a:pPr algn="ctr"/>
            <a:r>
              <a:rPr lang="en-GB"/>
              <a:t>Audio Features</a:t>
            </a:r>
            <a:br>
              <a:rPr lang="en-GB"/>
            </a:br>
            <a:r>
              <a:rPr lang="en-GB">
                <a:sym typeface="Wingdings" pitchFamily="2" charset="2"/>
              </a:rPr>
              <a:t> Track Popularity</a:t>
            </a:r>
            <a:br>
              <a:rPr lang="en-GB">
                <a:sym typeface="Wingdings" pitchFamily="2" charset="2"/>
              </a:rPr>
            </a:br>
            <a:r>
              <a:rPr lang="en-GB" sz="2000">
                <a:sym typeface="Wingdings" pitchFamily="2" charset="2"/>
              </a:rPr>
              <a:t>[merged200k.csv]</a:t>
            </a:r>
            <a:endParaRPr lang="en-GB" sz="2000"/>
          </a:p>
        </p:txBody>
      </p:sp>
      <p:sp>
        <p:nvSpPr>
          <p:cNvPr id="3" name="Subtitle 2">
            <a:extLst>
              <a:ext uri="{FF2B5EF4-FFF2-40B4-BE49-F238E27FC236}">
                <a16:creationId xmlns:a16="http://schemas.microsoft.com/office/drawing/2014/main" id="{9E00DECD-F502-DB43-8221-ED6F65F59EE8}"/>
              </a:ext>
            </a:extLst>
          </p:cNvPr>
          <p:cNvSpPr>
            <a:spLocks noGrp="1"/>
          </p:cNvSpPr>
          <p:nvPr>
            <p:ph type="subTitle" idx="1"/>
          </p:nvPr>
        </p:nvSpPr>
        <p:spPr>
          <a:xfrm>
            <a:off x="3971766" y="3410724"/>
            <a:ext cx="2929800" cy="1019700"/>
          </a:xfrm>
        </p:spPr>
        <p:txBody>
          <a:bodyPr/>
          <a:lstStyle/>
          <a:p>
            <a:r>
              <a:rPr lang="en-GB"/>
              <a:t> </a:t>
            </a:r>
          </a:p>
        </p:txBody>
      </p:sp>
      <p:pic>
        <p:nvPicPr>
          <p:cNvPr id="4" name="Picture 3">
            <a:extLst>
              <a:ext uri="{FF2B5EF4-FFF2-40B4-BE49-F238E27FC236}">
                <a16:creationId xmlns:a16="http://schemas.microsoft.com/office/drawing/2014/main" id="{D0179EE7-EF3B-F52F-157F-5C0786F66437}"/>
              </a:ext>
            </a:extLst>
          </p:cNvPr>
          <p:cNvPicPr>
            <a:picLocks noChangeAspect="1"/>
          </p:cNvPicPr>
          <p:nvPr/>
        </p:nvPicPr>
        <p:blipFill>
          <a:blip r:embed="rId3"/>
          <a:stretch>
            <a:fillRect/>
          </a:stretch>
        </p:blipFill>
        <p:spPr>
          <a:xfrm>
            <a:off x="665365" y="513793"/>
            <a:ext cx="3556652" cy="4115914"/>
          </a:xfrm>
          <a:prstGeom prst="rect">
            <a:avLst/>
          </a:prstGeom>
        </p:spPr>
      </p:pic>
    </p:spTree>
    <p:extLst>
      <p:ext uri="{BB962C8B-B14F-4D97-AF65-F5344CB8AC3E}">
        <p14:creationId xmlns:p14="http://schemas.microsoft.com/office/powerpoint/2010/main" val="130413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00DECD-F502-DB43-8221-ED6F65F59EE8}"/>
              </a:ext>
            </a:extLst>
          </p:cNvPr>
          <p:cNvSpPr>
            <a:spLocks noGrp="1"/>
          </p:cNvSpPr>
          <p:nvPr>
            <p:ph type="subTitle" idx="1"/>
          </p:nvPr>
        </p:nvSpPr>
        <p:spPr>
          <a:xfrm>
            <a:off x="3971766" y="3410724"/>
            <a:ext cx="2929800" cy="1019700"/>
          </a:xfrm>
        </p:spPr>
        <p:txBody>
          <a:bodyPr/>
          <a:lstStyle/>
          <a:p>
            <a:r>
              <a:rPr lang="en-GB"/>
              <a:t> </a:t>
            </a:r>
          </a:p>
        </p:txBody>
      </p:sp>
      <p:pic>
        <p:nvPicPr>
          <p:cNvPr id="4" name="Picture 3">
            <a:extLst>
              <a:ext uri="{FF2B5EF4-FFF2-40B4-BE49-F238E27FC236}">
                <a16:creationId xmlns:a16="http://schemas.microsoft.com/office/drawing/2014/main" id="{D0179EE7-EF3B-F52F-157F-5C0786F66437}"/>
              </a:ext>
            </a:extLst>
          </p:cNvPr>
          <p:cNvPicPr>
            <a:picLocks noChangeAspect="1"/>
          </p:cNvPicPr>
          <p:nvPr/>
        </p:nvPicPr>
        <p:blipFill rotWithShape="1">
          <a:blip r:embed="rId3"/>
          <a:srcRect t="36656" r="14780" b="1"/>
          <a:stretch/>
        </p:blipFill>
        <p:spPr>
          <a:xfrm>
            <a:off x="474502" y="906938"/>
            <a:ext cx="4033021" cy="3469110"/>
          </a:xfrm>
          <a:prstGeom prst="rect">
            <a:avLst/>
          </a:prstGeom>
        </p:spPr>
      </p:pic>
      <p:sp>
        <p:nvSpPr>
          <p:cNvPr id="5" name="Rectangle 4">
            <a:extLst>
              <a:ext uri="{FF2B5EF4-FFF2-40B4-BE49-F238E27FC236}">
                <a16:creationId xmlns:a16="http://schemas.microsoft.com/office/drawing/2014/main" id="{139350DF-4823-89C6-D2F9-6318598AE6F8}"/>
              </a:ext>
            </a:extLst>
          </p:cNvPr>
          <p:cNvSpPr/>
          <p:nvPr/>
        </p:nvSpPr>
        <p:spPr>
          <a:xfrm>
            <a:off x="474502" y="1363851"/>
            <a:ext cx="3639617" cy="30037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D5E76E7-5F9C-2DD9-C85A-1774CD979B66}"/>
              </a:ext>
            </a:extLst>
          </p:cNvPr>
          <p:cNvSpPr/>
          <p:nvPr/>
        </p:nvSpPr>
        <p:spPr>
          <a:xfrm>
            <a:off x="4174649" y="972519"/>
            <a:ext cx="281113" cy="290593"/>
          </a:xfrm>
          <a:prstGeom prst="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ubtitle 2">
            <a:extLst>
              <a:ext uri="{FF2B5EF4-FFF2-40B4-BE49-F238E27FC236}">
                <a16:creationId xmlns:a16="http://schemas.microsoft.com/office/drawing/2014/main" id="{6E8E92DE-51A3-1C15-9038-1C8539879A6B}"/>
              </a:ext>
            </a:extLst>
          </p:cNvPr>
          <p:cNvSpPr txBox="1">
            <a:spLocks/>
          </p:cNvSpPr>
          <p:nvPr/>
        </p:nvSpPr>
        <p:spPr>
          <a:xfrm>
            <a:off x="5188693" y="906938"/>
            <a:ext cx="3598846" cy="5385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1500" err="1"/>
              <a:t>Acousticness</a:t>
            </a:r>
            <a:r>
              <a:rPr lang="en-GB" sz="1500"/>
              <a:t> has highest linear correlation magnitude at 0.32</a:t>
            </a:r>
            <a:endParaRPr lang="en-GB" sz="1300"/>
          </a:p>
        </p:txBody>
      </p:sp>
      <p:cxnSp>
        <p:nvCxnSpPr>
          <p:cNvPr id="12" name="Straight Arrow Connector 11">
            <a:extLst>
              <a:ext uri="{FF2B5EF4-FFF2-40B4-BE49-F238E27FC236}">
                <a16:creationId xmlns:a16="http://schemas.microsoft.com/office/drawing/2014/main" id="{2E8E20AE-D0AD-FE77-0C4D-449FDD97937E}"/>
              </a:ext>
            </a:extLst>
          </p:cNvPr>
          <p:cNvCxnSpPr/>
          <p:nvPr/>
        </p:nvCxnSpPr>
        <p:spPr>
          <a:xfrm>
            <a:off x="4684998" y="1123914"/>
            <a:ext cx="50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2D21E2FC-D1C1-8F78-EEB3-92BCABDD4150}"/>
              </a:ext>
            </a:extLst>
          </p:cNvPr>
          <p:cNvSpPr txBox="1">
            <a:spLocks/>
          </p:cNvSpPr>
          <p:nvPr/>
        </p:nvSpPr>
        <p:spPr>
          <a:xfrm>
            <a:off x="4771674" y="1873055"/>
            <a:ext cx="3598846" cy="6986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r>
              <a:rPr lang="en-GB" sz="1500"/>
              <a:t>However…</a:t>
            </a:r>
          </a:p>
          <a:p>
            <a:pPr marL="412750" indent="-285750">
              <a:buFont typeface="Arial" panose="020B0604020202020204" pitchFamily="34" charset="0"/>
              <a:buChar char="•"/>
            </a:pPr>
            <a:r>
              <a:rPr lang="en-GB" sz="1500"/>
              <a:t>Possibility of </a:t>
            </a:r>
            <a:r>
              <a:rPr lang="en-GB" sz="1500" b="1" u="sng"/>
              <a:t>non-linear relationship</a:t>
            </a:r>
            <a:br>
              <a:rPr lang="en-GB" sz="1300"/>
            </a:br>
            <a:r>
              <a:rPr lang="en-GB" sz="1300"/>
              <a:t>∴ explore non-linear models as well</a:t>
            </a:r>
            <a:endParaRPr lang="en-GB" sz="1500"/>
          </a:p>
        </p:txBody>
      </p:sp>
      <p:sp>
        <p:nvSpPr>
          <p:cNvPr id="14" name="Title 1">
            <a:extLst>
              <a:ext uri="{FF2B5EF4-FFF2-40B4-BE49-F238E27FC236}">
                <a16:creationId xmlns:a16="http://schemas.microsoft.com/office/drawing/2014/main" id="{0120FA14-0330-560F-C222-37CEA8CF9BB5}"/>
              </a:ext>
            </a:extLst>
          </p:cNvPr>
          <p:cNvSpPr>
            <a:spLocks noGrp="1"/>
          </p:cNvSpPr>
          <p:nvPr>
            <p:ph type="title"/>
          </p:nvPr>
        </p:nvSpPr>
        <p:spPr>
          <a:xfrm>
            <a:off x="4684998" y="2938969"/>
            <a:ext cx="3897824" cy="1377463"/>
          </a:xfrm>
        </p:spPr>
        <p:txBody>
          <a:bodyPr/>
          <a:lstStyle/>
          <a:p>
            <a:pPr algn="ctr"/>
            <a:r>
              <a:rPr lang="en-GB"/>
              <a:t>Audio Features</a:t>
            </a:r>
            <a:br>
              <a:rPr lang="en-GB"/>
            </a:br>
            <a:r>
              <a:rPr lang="en-GB">
                <a:sym typeface="Wingdings" pitchFamily="2" charset="2"/>
              </a:rPr>
              <a:t> Track Popularity</a:t>
            </a:r>
            <a:br>
              <a:rPr lang="en-GB">
                <a:sym typeface="Wingdings" pitchFamily="2" charset="2"/>
              </a:rPr>
            </a:br>
            <a:r>
              <a:rPr lang="en-GB" sz="2000">
                <a:sym typeface="Wingdings" pitchFamily="2" charset="2"/>
              </a:rPr>
              <a:t>[merged200k.csv]</a:t>
            </a:r>
            <a:endParaRPr lang="en-GB" sz="2000"/>
          </a:p>
        </p:txBody>
      </p:sp>
    </p:spTree>
    <p:extLst>
      <p:ext uri="{BB962C8B-B14F-4D97-AF65-F5344CB8AC3E}">
        <p14:creationId xmlns:p14="http://schemas.microsoft.com/office/powerpoint/2010/main" val="1932764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SG"/>
              <a:t>m</a:t>
            </a:r>
            <a:r>
              <a:rPr lang="en"/>
              <a:t>erged20k.csv</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Visualisation for merged20k.csv</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041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494A-E107-CFE0-967A-27B727CBAE41}"/>
              </a:ext>
            </a:extLst>
          </p:cNvPr>
          <p:cNvSpPr>
            <a:spLocks noGrp="1"/>
          </p:cNvSpPr>
          <p:nvPr>
            <p:ph type="title"/>
          </p:nvPr>
        </p:nvSpPr>
        <p:spPr>
          <a:xfrm>
            <a:off x="763617" y="927824"/>
            <a:ext cx="3653401" cy="1219214"/>
          </a:xfrm>
        </p:spPr>
        <p:txBody>
          <a:bodyPr/>
          <a:lstStyle/>
          <a:p>
            <a:r>
              <a:rPr lang="en-GB" sz="2800"/>
              <a:t> Artist Popularity</a:t>
            </a:r>
            <a:br>
              <a:rPr lang="en-GB" sz="2800"/>
            </a:br>
            <a:r>
              <a:rPr lang="en-GB" sz="2800"/>
              <a:t> (Response)</a:t>
            </a:r>
            <a:br>
              <a:rPr lang="en-GB" sz="2800"/>
            </a:br>
            <a:r>
              <a:rPr lang="en-GB" sz="2800"/>
              <a:t> </a:t>
            </a:r>
            <a:r>
              <a:rPr lang="en-GB" sz="2000"/>
              <a:t>[merged20k.csv]</a:t>
            </a:r>
          </a:p>
        </p:txBody>
      </p:sp>
      <p:sp>
        <p:nvSpPr>
          <p:cNvPr id="5" name="Subtitle 2">
            <a:extLst>
              <a:ext uri="{FF2B5EF4-FFF2-40B4-BE49-F238E27FC236}">
                <a16:creationId xmlns:a16="http://schemas.microsoft.com/office/drawing/2014/main" id="{821A672C-25D7-F642-D4E5-70A42A674559}"/>
              </a:ext>
            </a:extLst>
          </p:cNvPr>
          <p:cNvSpPr txBox="1">
            <a:spLocks/>
          </p:cNvSpPr>
          <p:nvPr/>
        </p:nvSpPr>
        <p:spPr>
          <a:xfrm>
            <a:off x="4819975" y="1293435"/>
            <a:ext cx="3269029" cy="4879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panose="020B0604020202020204" pitchFamily="34" charset="0"/>
              <a:buChar char="•"/>
            </a:pPr>
            <a:r>
              <a:rPr lang="en-GB" sz="1500"/>
              <a:t>Relatively </a:t>
            </a:r>
            <a:r>
              <a:rPr lang="en-GB" sz="1500">
                <a:highlight>
                  <a:srgbClr val="009193"/>
                </a:highlight>
              </a:rPr>
              <a:t>balanced distribution</a:t>
            </a:r>
          </a:p>
          <a:p>
            <a:pPr marL="127000" indent="0"/>
            <a:r>
              <a:rPr lang="en-GB" sz="1500"/>
              <a:t>∴ resampling not conducted</a:t>
            </a:r>
          </a:p>
        </p:txBody>
      </p:sp>
      <p:pic>
        <p:nvPicPr>
          <p:cNvPr id="3" name="Picture 2">
            <a:extLst>
              <a:ext uri="{FF2B5EF4-FFF2-40B4-BE49-F238E27FC236}">
                <a16:creationId xmlns:a16="http://schemas.microsoft.com/office/drawing/2014/main" id="{E0D6AC6A-05F3-98FA-94BF-88B20BC34097}"/>
              </a:ext>
            </a:extLst>
          </p:cNvPr>
          <p:cNvPicPr>
            <a:picLocks noChangeAspect="1"/>
          </p:cNvPicPr>
          <p:nvPr/>
        </p:nvPicPr>
        <p:blipFill rotWithShape="1">
          <a:blip r:embed="rId3"/>
          <a:srcRect l="4653" t="77740"/>
          <a:stretch/>
        </p:blipFill>
        <p:spPr>
          <a:xfrm>
            <a:off x="763617" y="2495408"/>
            <a:ext cx="7325387" cy="1878672"/>
          </a:xfrm>
          <a:prstGeom prst="rect">
            <a:avLst/>
          </a:prstGeom>
        </p:spPr>
      </p:pic>
    </p:spTree>
    <p:extLst>
      <p:ext uri="{BB962C8B-B14F-4D97-AF65-F5344CB8AC3E}">
        <p14:creationId xmlns:p14="http://schemas.microsoft.com/office/powerpoint/2010/main" val="228524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FB32-F77A-A4BC-2DB0-520667917D89}"/>
              </a:ext>
            </a:extLst>
          </p:cNvPr>
          <p:cNvSpPr>
            <a:spLocks noGrp="1"/>
          </p:cNvSpPr>
          <p:nvPr>
            <p:ph type="title"/>
          </p:nvPr>
        </p:nvSpPr>
        <p:spPr>
          <a:xfrm>
            <a:off x="5736162" y="1424944"/>
            <a:ext cx="2929800" cy="1359549"/>
          </a:xfrm>
        </p:spPr>
        <p:txBody>
          <a:bodyPr/>
          <a:lstStyle/>
          <a:p>
            <a:pPr algn="r"/>
            <a:r>
              <a:rPr lang="en-GB"/>
              <a:t>Artist Genres (Predictor)</a:t>
            </a:r>
            <a:br>
              <a:rPr lang="en-GB"/>
            </a:br>
            <a:r>
              <a:rPr lang="en-GB" sz="2000"/>
              <a:t>[merged20k.csv]</a:t>
            </a:r>
          </a:p>
        </p:txBody>
      </p:sp>
      <p:sp>
        <p:nvSpPr>
          <p:cNvPr id="3" name="Subtitle 2">
            <a:extLst>
              <a:ext uri="{FF2B5EF4-FFF2-40B4-BE49-F238E27FC236}">
                <a16:creationId xmlns:a16="http://schemas.microsoft.com/office/drawing/2014/main" id="{78C15CA0-DC49-8852-EDDC-742C0B4709D7}"/>
              </a:ext>
            </a:extLst>
          </p:cNvPr>
          <p:cNvSpPr>
            <a:spLocks noGrp="1"/>
          </p:cNvSpPr>
          <p:nvPr>
            <p:ph type="subTitle" idx="1"/>
          </p:nvPr>
        </p:nvSpPr>
        <p:spPr>
          <a:xfrm>
            <a:off x="5269424" y="3038781"/>
            <a:ext cx="3466281" cy="533578"/>
          </a:xfrm>
        </p:spPr>
        <p:txBody>
          <a:bodyPr/>
          <a:lstStyle/>
          <a:p>
            <a:pPr algn="r">
              <a:buFont typeface="Arial" panose="020B0604020202020204" pitchFamily="34" charset="0"/>
              <a:buChar char="•"/>
            </a:pPr>
            <a:r>
              <a:rPr lang="en-GB" sz="1400"/>
              <a:t>‘Pop </a:t>
            </a:r>
            <a:r>
              <a:rPr lang="en-GB" sz="1400">
                <a:sym typeface="Wingdings" pitchFamily="2" charset="2"/>
              </a:rPr>
              <a:t> highest count of songs</a:t>
            </a:r>
          </a:p>
          <a:p>
            <a:pPr marL="412750" indent="-285750" algn="r">
              <a:buFont typeface="Arial" panose="020B0604020202020204" pitchFamily="34" charset="0"/>
              <a:buChar char="•"/>
            </a:pPr>
            <a:r>
              <a:rPr lang="en-GB" sz="1400">
                <a:sym typeface="Wingdings" pitchFamily="2" charset="2"/>
              </a:rPr>
              <a:t>Top 10  commonly heard genres</a:t>
            </a:r>
          </a:p>
          <a:p>
            <a:pPr algn="r">
              <a:buFont typeface="Arial" panose="020B0604020202020204" pitchFamily="34" charset="0"/>
              <a:buChar char="•"/>
            </a:pPr>
            <a:endParaRPr lang="en-GB" sz="1400"/>
          </a:p>
        </p:txBody>
      </p:sp>
      <p:pic>
        <p:nvPicPr>
          <p:cNvPr id="7" name="Picture 6">
            <a:extLst>
              <a:ext uri="{FF2B5EF4-FFF2-40B4-BE49-F238E27FC236}">
                <a16:creationId xmlns:a16="http://schemas.microsoft.com/office/drawing/2014/main" id="{03F89035-A4AD-A04C-5FC9-B995AFD531C5}"/>
              </a:ext>
            </a:extLst>
          </p:cNvPr>
          <p:cNvPicPr>
            <a:picLocks noChangeAspect="1"/>
          </p:cNvPicPr>
          <p:nvPr/>
        </p:nvPicPr>
        <p:blipFill>
          <a:blip r:embed="rId3"/>
          <a:stretch>
            <a:fillRect/>
          </a:stretch>
        </p:blipFill>
        <p:spPr>
          <a:xfrm>
            <a:off x="555464" y="859078"/>
            <a:ext cx="5062671" cy="3536081"/>
          </a:xfrm>
          <a:prstGeom prst="rect">
            <a:avLst/>
          </a:prstGeom>
        </p:spPr>
      </p:pic>
    </p:spTree>
    <p:extLst>
      <p:ext uri="{BB962C8B-B14F-4D97-AF65-F5344CB8AC3E}">
        <p14:creationId xmlns:p14="http://schemas.microsoft.com/office/powerpoint/2010/main" val="72953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EF9E-4687-CB18-F189-B89974DF1ACC}"/>
              </a:ext>
            </a:extLst>
          </p:cNvPr>
          <p:cNvSpPr>
            <a:spLocks noGrp="1"/>
          </p:cNvSpPr>
          <p:nvPr>
            <p:ph type="title"/>
          </p:nvPr>
        </p:nvSpPr>
        <p:spPr>
          <a:xfrm>
            <a:off x="554390" y="3754294"/>
            <a:ext cx="5389211" cy="778201"/>
          </a:xfrm>
        </p:spPr>
        <p:txBody>
          <a:bodyPr/>
          <a:lstStyle/>
          <a:p>
            <a:r>
              <a:rPr lang="en-GB" sz="2800"/>
              <a:t>Artist Genres </a:t>
            </a:r>
            <a:r>
              <a:rPr lang="en-GB" sz="2800">
                <a:sym typeface="Wingdings" pitchFamily="2" charset="2"/>
              </a:rPr>
              <a:t> Artist Popularity</a:t>
            </a:r>
            <a:br>
              <a:rPr lang="en-GB" sz="2800">
                <a:sym typeface="Wingdings" pitchFamily="2" charset="2"/>
              </a:rPr>
            </a:br>
            <a:r>
              <a:rPr lang="en-GB" sz="2000">
                <a:sym typeface="Wingdings" pitchFamily="2" charset="2"/>
              </a:rPr>
              <a:t>[merged20k.csv]</a:t>
            </a:r>
            <a:endParaRPr lang="en-GB" sz="2000"/>
          </a:p>
        </p:txBody>
      </p:sp>
      <p:pic>
        <p:nvPicPr>
          <p:cNvPr id="4" name="Picture 3">
            <a:extLst>
              <a:ext uri="{FF2B5EF4-FFF2-40B4-BE49-F238E27FC236}">
                <a16:creationId xmlns:a16="http://schemas.microsoft.com/office/drawing/2014/main" id="{54D5952C-8043-BAA1-F966-789A4CE6A82B}"/>
              </a:ext>
            </a:extLst>
          </p:cNvPr>
          <p:cNvPicPr>
            <a:picLocks noChangeAspect="1"/>
          </p:cNvPicPr>
          <p:nvPr/>
        </p:nvPicPr>
        <p:blipFill>
          <a:blip r:embed="rId3"/>
          <a:stretch>
            <a:fillRect/>
          </a:stretch>
        </p:blipFill>
        <p:spPr>
          <a:xfrm>
            <a:off x="535653" y="543530"/>
            <a:ext cx="6210946" cy="3021351"/>
          </a:xfrm>
          <a:prstGeom prst="rect">
            <a:avLst/>
          </a:prstGeom>
        </p:spPr>
      </p:pic>
      <p:sp>
        <p:nvSpPr>
          <p:cNvPr id="5" name="Subtitle 2">
            <a:extLst>
              <a:ext uri="{FF2B5EF4-FFF2-40B4-BE49-F238E27FC236}">
                <a16:creationId xmlns:a16="http://schemas.microsoft.com/office/drawing/2014/main" id="{13348EB1-F80F-840F-CAB3-6FAD713E6E88}"/>
              </a:ext>
            </a:extLst>
          </p:cNvPr>
          <p:cNvSpPr txBox="1">
            <a:spLocks/>
          </p:cNvSpPr>
          <p:nvPr/>
        </p:nvSpPr>
        <p:spPr>
          <a:xfrm>
            <a:off x="6431799" y="1596244"/>
            <a:ext cx="2061274"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buFont typeface="Arial" panose="020B0604020202020204" pitchFamily="34" charset="0"/>
              <a:buChar char="•"/>
            </a:pPr>
            <a:r>
              <a:rPr lang="en-GB" sz="1500"/>
              <a:t>Top 10 genres </a:t>
            </a:r>
            <a:r>
              <a:rPr lang="en-GB" sz="1500">
                <a:highlight>
                  <a:srgbClr val="009193"/>
                </a:highlight>
              </a:rPr>
              <a:t>correspond</a:t>
            </a:r>
            <a:r>
              <a:rPr lang="en-GB" sz="1500"/>
              <a:t> to popular artists</a:t>
            </a:r>
          </a:p>
        </p:txBody>
      </p:sp>
      <p:sp>
        <p:nvSpPr>
          <p:cNvPr id="6" name="Subtitle 2">
            <a:extLst>
              <a:ext uri="{FF2B5EF4-FFF2-40B4-BE49-F238E27FC236}">
                <a16:creationId xmlns:a16="http://schemas.microsoft.com/office/drawing/2014/main" id="{DCFF8529-6D58-6AFE-1E99-CAB602DB5217}"/>
              </a:ext>
            </a:extLst>
          </p:cNvPr>
          <p:cNvSpPr txBox="1">
            <a:spLocks/>
          </p:cNvSpPr>
          <p:nvPr/>
        </p:nvSpPr>
        <p:spPr>
          <a:xfrm>
            <a:off x="6653941" y="2355741"/>
            <a:ext cx="2061274" cy="2509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200"/>
              <a:t>*excluding Australian Rock</a:t>
            </a:r>
          </a:p>
        </p:txBody>
      </p:sp>
    </p:spTree>
    <p:extLst>
      <p:ext uri="{BB962C8B-B14F-4D97-AF65-F5344CB8AC3E}">
        <p14:creationId xmlns:p14="http://schemas.microsoft.com/office/powerpoint/2010/main" val="718311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FB32-F77A-A4BC-2DB0-520667917D89}"/>
              </a:ext>
            </a:extLst>
          </p:cNvPr>
          <p:cNvSpPr>
            <a:spLocks noGrp="1"/>
          </p:cNvSpPr>
          <p:nvPr>
            <p:ph type="title"/>
          </p:nvPr>
        </p:nvSpPr>
        <p:spPr>
          <a:xfrm>
            <a:off x="5385661" y="1424944"/>
            <a:ext cx="3285641" cy="1359549"/>
          </a:xfrm>
        </p:spPr>
        <p:txBody>
          <a:bodyPr/>
          <a:lstStyle/>
          <a:p>
            <a:pPr algn="r"/>
            <a:r>
              <a:rPr lang="en-GB"/>
              <a:t>Decade Released (Predictor)</a:t>
            </a:r>
            <a:br>
              <a:rPr lang="en-GB"/>
            </a:br>
            <a:r>
              <a:rPr lang="en-GB" sz="2000"/>
              <a:t>[merged20k.csv]</a:t>
            </a:r>
          </a:p>
        </p:txBody>
      </p:sp>
      <p:sp>
        <p:nvSpPr>
          <p:cNvPr id="3" name="Subtitle 2">
            <a:extLst>
              <a:ext uri="{FF2B5EF4-FFF2-40B4-BE49-F238E27FC236}">
                <a16:creationId xmlns:a16="http://schemas.microsoft.com/office/drawing/2014/main" id="{78C15CA0-DC49-8852-EDDC-742C0B4709D7}"/>
              </a:ext>
            </a:extLst>
          </p:cNvPr>
          <p:cNvSpPr>
            <a:spLocks noGrp="1"/>
          </p:cNvSpPr>
          <p:nvPr>
            <p:ph type="subTitle" idx="1"/>
          </p:nvPr>
        </p:nvSpPr>
        <p:spPr>
          <a:xfrm>
            <a:off x="5269424" y="3038781"/>
            <a:ext cx="3466281" cy="533578"/>
          </a:xfrm>
        </p:spPr>
        <p:txBody>
          <a:bodyPr/>
          <a:lstStyle/>
          <a:p>
            <a:pPr algn="r">
              <a:buFont typeface="Arial" panose="020B0604020202020204" pitchFamily="34" charset="0"/>
              <a:buChar char="•"/>
            </a:pPr>
            <a:r>
              <a:rPr lang="en-GB" sz="1400"/>
              <a:t>2010s </a:t>
            </a:r>
            <a:r>
              <a:rPr lang="en-GB" sz="1400">
                <a:sym typeface="Wingdings" pitchFamily="2" charset="2"/>
              </a:rPr>
              <a:t> majority of songs</a:t>
            </a:r>
          </a:p>
          <a:p>
            <a:pPr marL="412750" indent="-285750" algn="r">
              <a:buFont typeface="Arial" panose="020B0604020202020204" pitchFamily="34" charset="0"/>
              <a:buChar char="•"/>
            </a:pPr>
            <a:r>
              <a:rPr lang="en-GB" sz="1400">
                <a:sym typeface="Wingdings" pitchFamily="2" charset="2"/>
              </a:rPr>
              <a:t>21</a:t>
            </a:r>
            <a:r>
              <a:rPr lang="en-GB" sz="1400" baseline="30000">
                <a:sym typeface="Wingdings" pitchFamily="2" charset="2"/>
              </a:rPr>
              <a:t>st</a:t>
            </a:r>
            <a:r>
              <a:rPr lang="en-GB" sz="1400">
                <a:sym typeface="Wingdings" pitchFamily="2" charset="2"/>
              </a:rPr>
              <a:t> Century  Top 3 decades</a:t>
            </a:r>
          </a:p>
          <a:p>
            <a:pPr algn="r">
              <a:buFont typeface="Arial" panose="020B0604020202020204" pitchFamily="34" charset="0"/>
              <a:buChar char="•"/>
            </a:pPr>
            <a:endParaRPr lang="en-GB" sz="1400"/>
          </a:p>
        </p:txBody>
      </p:sp>
      <p:pic>
        <p:nvPicPr>
          <p:cNvPr id="4" name="Picture 3">
            <a:extLst>
              <a:ext uri="{FF2B5EF4-FFF2-40B4-BE49-F238E27FC236}">
                <a16:creationId xmlns:a16="http://schemas.microsoft.com/office/drawing/2014/main" id="{D075B69D-8F40-3919-4C7C-401CF26DE4F6}"/>
              </a:ext>
            </a:extLst>
          </p:cNvPr>
          <p:cNvPicPr>
            <a:picLocks noChangeAspect="1"/>
          </p:cNvPicPr>
          <p:nvPr/>
        </p:nvPicPr>
        <p:blipFill>
          <a:blip r:embed="rId3"/>
          <a:stretch>
            <a:fillRect/>
          </a:stretch>
        </p:blipFill>
        <p:spPr>
          <a:xfrm>
            <a:off x="472698" y="851330"/>
            <a:ext cx="4733467" cy="3557937"/>
          </a:xfrm>
          <a:prstGeom prst="rect">
            <a:avLst/>
          </a:prstGeom>
        </p:spPr>
      </p:pic>
    </p:spTree>
    <p:extLst>
      <p:ext uri="{BB962C8B-B14F-4D97-AF65-F5344CB8AC3E}">
        <p14:creationId xmlns:p14="http://schemas.microsoft.com/office/powerpoint/2010/main" val="154366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EF9E-4687-CB18-F189-B89974DF1ACC}"/>
              </a:ext>
            </a:extLst>
          </p:cNvPr>
          <p:cNvSpPr>
            <a:spLocks noGrp="1"/>
          </p:cNvSpPr>
          <p:nvPr>
            <p:ph type="title"/>
          </p:nvPr>
        </p:nvSpPr>
        <p:spPr>
          <a:xfrm>
            <a:off x="554390" y="3754294"/>
            <a:ext cx="5770541" cy="778201"/>
          </a:xfrm>
        </p:spPr>
        <p:txBody>
          <a:bodyPr/>
          <a:lstStyle/>
          <a:p>
            <a:r>
              <a:rPr lang="en-GB" sz="2800"/>
              <a:t>Decade Released</a:t>
            </a:r>
            <a:r>
              <a:rPr lang="en-GB" sz="2800">
                <a:sym typeface="Wingdings" pitchFamily="2" charset="2"/>
              </a:rPr>
              <a:t> Artist Popularity</a:t>
            </a:r>
            <a:br>
              <a:rPr lang="en-GB" sz="2800">
                <a:sym typeface="Wingdings" pitchFamily="2" charset="2"/>
              </a:rPr>
            </a:br>
            <a:r>
              <a:rPr lang="en-GB" sz="2000">
                <a:sym typeface="Wingdings" pitchFamily="2" charset="2"/>
              </a:rPr>
              <a:t>[merged20k.csv]</a:t>
            </a:r>
            <a:endParaRPr lang="en-GB" sz="2000"/>
          </a:p>
        </p:txBody>
      </p:sp>
      <p:sp>
        <p:nvSpPr>
          <p:cNvPr id="5" name="Subtitle 2">
            <a:extLst>
              <a:ext uri="{FF2B5EF4-FFF2-40B4-BE49-F238E27FC236}">
                <a16:creationId xmlns:a16="http://schemas.microsoft.com/office/drawing/2014/main" id="{13348EB1-F80F-840F-CAB3-6FAD713E6E88}"/>
              </a:ext>
            </a:extLst>
          </p:cNvPr>
          <p:cNvSpPr txBox="1">
            <a:spLocks/>
          </p:cNvSpPr>
          <p:nvPr/>
        </p:nvSpPr>
        <p:spPr>
          <a:xfrm>
            <a:off x="6324931" y="1140421"/>
            <a:ext cx="2283416"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buFont typeface="Arial" panose="020B0604020202020204" pitchFamily="34" charset="0"/>
              <a:buChar char="•"/>
            </a:pPr>
            <a:r>
              <a:rPr lang="en-GB" sz="1500"/>
              <a:t>All decades have </a:t>
            </a:r>
            <a:r>
              <a:rPr lang="en-GB" sz="1500">
                <a:highlight>
                  <a:srgbClr val="009193"/>
                </a:highlight>
              </a:rPr>
              <a:t>similar correlation </a:t>
            </a:r>
            <a:r>
              <a:rPr lang="en-GB" sz="1500"/>
              <a:t>with artist popularity</a:t>
            </a:r>
          </a:p>
        </p:txBody>
      </p:sp>
      <p:pic>
        <p:nvPicPr>
          <p:cNvPr id="3" name="Picture 2">
            <a:extLst>
              <a:ext uri="{FF2B5EF4-FFF2-40B4-BE49-F238E27FC236}">
                <a16:creationId xmlns:a16="http://schemas.microsoft.com/office/drawing/2014/main" id="{14091979-D123-21D0-0F01-DE31DB9FAE8D}"/>
              </a:ext>
            </a:extLst>
          </p:cNvPr>
          <p:cNvPicPr>
            <a:picLocks noChangeAspect="1"/>
          </p:cNvPicPr>
          <p:nvPr/>
        </p:nvPicPr>
        <p:blipFill>
          <a:blip r:embed="rId3"/>
          <a:stretch>
            <a:fillRect/>
          </a:stretch>
        </p:blipFill>
        <p:spPr>
          <a:xfrm>
            <a:off x="535653" y="466041"/>
            <a:ext cx="6118288" cy="3165644"/>
          </a:xfrm>
          <a:prstGeom prst="rect">
            <a:avLst/>
          </a:prstGeom>
        </p:spPr>
      </p:pic>
      <p:cxnSp>
        <p:nvCxnSpPr>
          <p:cNvPr id="8" name="Straight Arrow Connector 7">
            <a:extLst>
              <a:ext uri="{FF2B5EF4-FFF2-40B4-BE49-F238E27FC236}">
                <a16:creationId xmlns:a16="http://schemas.microsoft.com/office/drawing/2014/main" id="{50C79105-FCC8-08DD-2CF1-3E4595C14654}"/>
              </a:ext>
            </a:extLst>
          </p:cNvPr>
          <p:cNvCxnSpPr/>
          <p:nvPr/>
        </p:nvCxnSpPr>
        <p:spPr>
          <a:xfrm>
            <a:off x="7741403" y="1960535"/>
            <a:ext cx="0" cy="64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706094ED-BAA6-E5AD-121C-910C44232106}"/>
              </a:ext>
            </a:extLst>
          </p:cNvPr>
          <p:cNvSpPr txBox="1">
            <a:spLocks/>
          </p:cNvSpPr>
          <p:nvPr/>
        </p:nvSpPr>
        <p:spPr>
          <a:xfrm>
            <a:off x="6733066" y="2679071"/>
            <a:ext cx="1875281" cy="5213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seemingly insignificant factor…</a:t>
            </a:r>
          </a:p>
        </p:txBody>
      </p:sp>
      <p:sp>
        <p:nvSpPr>
          <p:cNvPr id="10" name="Subtitle 2">
            <a:extLst>
              <a:ext uri="{FF2B5EF4-FFF2-40B4-BE49-F238E27FC236}">
                <a16:creationId xmlns:a16="http://schemas.microsoft.com/office/drawing/2014/main" id="{7A4F08E8-2A73-C870-26C0-70FCB30E4003}"/>
              </a:ext>
            </a:extLst>
          </p:cNvPr>
          <p:cNvSpPr txBox="1">
            <a:spLocks/>
          </p:cNvSpPr>
          <p:nvPr/>
        </p:nvSpPr>
        <p:spPr>
          <a:xfrm>
            <a:off x="6650403" y="3200400"/>
            <a:ext cx="1875281" cy="759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127000" indent="0" algn="r"/>
            <a:r>
              <a:rPr lang="en-GB" sz="1500"/>
              <a:t>significance will be explained later – stay tuned!</a:t>
            </a:r>
          </a:p>
        </p:txBody>
      </p:sp>
    </p:spTree>
    <p:extLst>
      <p:ext uri="{BB962C8B-B14F-4D97-AF65-F5344CB8AC3E}">
        <p14:creationId xmlns:p14="http://schemas.microsoft.com/office/powerpoint/2010/main" val="3278931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2"/>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628" name="Google Shape;628;p32"/>
          <p:cNvSpPr txBox="1">
            <a:spLocks noGrp="1"/>
          </p:cNvSpPr>
          <p:nvPr>
            <p:ph type="subTitle" idx="2"/>
          </p:nvPr>
        </p:nvSpPr>
        <p:spPr>
          <a:xfrm>
            <a:off x="858741" y="1791399"/>
            <a:ext cx="3256759" cy="916961"/>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
              <a:t>Data Extraction and Visualisation</a:t>
            </a:r>
            <a:endParaRPr/>
          </a:p>
        </p:txBody>
      </p:sp>
      <p:sp>
        <p:nvSpPr>
          <p:cNvPr id="630" name="Google Shape;630;p32"/>
          <p:cNvSpPr txBox="1">
            <a:spLocks noGrp="1"/>
          </p:cNvSpPr>
          <p:nvPr>
            <p:ph type="subTitle" idx="4"/>
          </p:nvPr>
        </p:nvSpPr>
        <p:spPr>
          <a:xfrm>
            <a:off x="5028500" y="1791400"/>
            <a:ext cx="2661600" cy="393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Data Resampling</a:t>
            </a:r>
            <a:endParaRPr/>
          </a:p>
        </p:txBody>
      </p:sp>
      <p:sp>
        <p:nvSpPr>
          <p:cNvPr id="631" name="Google Shape;631;p32"/>
          <p:cNvSpPr txBox="1">
            <a:spLocks noGrp="1"/>
          </p:cNvSpPr>
          <p:nvPr>
            <p:ph type="title" idx="5"/>
          </p:nvPr>
        </p:nvSpPr>
        <p:spPr>
          <a:xfrm>
            <a:off x="2282800" y="1056088"/>
            <a:ext cx="1832700" cy="735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
        <p:nvSpPr>
          <p:cNvPr id="632" name="Google Shape;632;p32"/>
          <p:cNvSpPr txBox="1">
            <a:spLocks noGrp="1"/>
          </p:cNvSpPr>
          <p:nvPr>
            <p:ph type="title" idx="6"/>
          </p:nvPr>
        </p:nvSpPr>
        <p:spPr>
          <a:xfrm>
            <a:off x="5028500" y="1056088"/>
            <a:ext cx="1832700" cy="735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02</a:t>
            </a:r>
            <a:endParaRPr/>
          </a:p>
        </p:txBody>
      </p:sp>
      <p:sp>
        <p:nvSpPr>
          <p:cNvPr id="634" name="Google Shape;634;p32"/>
          <p:cNvSpPr txBox="1">
            <a:spLocks noGrp="1"/>
          </p:cNvSpPr>
          <p:nvPr>
            <p:ph type="subTitle" idx="8"/>
          </p:nvPr>
        </p:nvSpPr>
        <p:spPr>
          <a:xfrm>
            <a:off x="1453900" y="3612650"/>
            <a:ext cx="2661600" cy="3936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US"/>
              <a:t>Predicting Popularity From Audio Features </a:t>
            </a:r>
            <a:endParaRPr/>
          </a:p>
        </p:txBody>
      </p:sp>
      <p:sp>
        <p:nvSpPr>
          <p:cNvPr id="636" name="Google Shape;636;p32"/>
          <p:cNvSpPr txBox="1">
            <a:spLocks noGrp="1"/>
          </p:cNvSpPr>
          <p:nvPr>
            <p:ph type="subTitle" idx="13"/>
          </p:nvPr>
        </p:nvSpPr>
        <p:spPr>
          <a:xfrm>
            <a:off x="5028500" y="3612650"/>
            <a:ext cx="3395500" cy="393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Predicting Popularity From Artist, Genre, and Date</a:t>
            </a:r>
            <a:endParaRPr/>
          </a:p>
        </p:txBody>
      </p:sp>
      <p:sp>
        <p:nvSpPr>
          <p:cNvPr id="637" name="Google Shape;637;p32"/>
          <p:cNvSpPr txBox="1">
            <a:spLocks noGrp="1"/>
          </p:cNvSpPr>
          <p:nvPr>
            <p:ph type="title" idx="14"/>
          </p:nvPr>
        </p:nvSpPr>
        <p:spPr>
          <a:xfrm>
            <a:off x="2282800" y="2877338"/>
            <a:ext cx="1832700" cy="7353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03</a:t>
            </a:r>
            <a:endParaRPr/>
          </a:p>
        </p:txBody>
      </p:sp>
      <p:sp>
        <p:nvSpPr>
          <p:cNvPr id="638" name="Google Shape;638;p32"/>
          <p:cNvSpPr txBox="1">
            <a:spLocks noGrp="1"/>
          </p:cNvSpPr>
          <p:nvPr>
            <p:ph type="title" idx="15"/>
          </p:nvPr>
        </p:nvSpPr>
        <p:spPr>
          <a:xfrm>
            <a:off x="5028500" y="2877338"/>
            <a:ext cx="1832700" cy="735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04</a:t>
            </a:r>
            <a:endParaRPr/>
          </a:p>
        </p:txBody>
      </p:sp>
      <p:cxnSp>
        <p:nvCxnSpPr>
          <p:cNvPr id="639" name="Google Shape;639;p32"/>
          <p:cNvCxnSpPr/>
          <p:nvPr/>
        </p:nvCxnSpPr>
        <p:spPr>
          <a:xfrm rot="10800000">
            <a:off x="353975" y="144855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0" name="Google Shape;640;p32"/>
          <p:cNvCxnSpPr/>
          <p:nvPr/>
        </p:nvCxnSpPr>
        <p:spPr>
          <a:xfrm rot="10800000">
            <a:off x="353975" y="324500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32"/>
          <p:cNvCxnSpPr/>
          <p:nvPr/>
        </p:nvCxnSpPr>
        <p:spPr>
          <a:xfrm rot="10800000">
            <a:off x="5775200" y="1448550"/>
            <a:ext cx="3020400" cy="0"/>
          </a:xfrm>
          <a:prstGeom prst="straightConnector1">
            <a:avLst/>
          </a:prstGeom>
          <a:noFill/>
          <a:ln w="9525" cap="flat" cmpd="sng">
            <a:solidFill>
              <a:schemeClr val="lt1"/>
            </a:solidFill>
            <a:prstDash val="solid"/>
            <a:round/>
            <a:headEnd type="none" w="med" len="med"/>
            <a:tailEnd type="none" w="med" len="med"/>
          </a:ln>
        </p:spPr>
      </p:cxnSp>
      <p:cxnSp>
        <p:nvCxnSpPr>
          <p:cNvPr id="642" name="Google Shape;642;p32"/>
          <p:cNvCxnSpPr/>
          <p:nvPr/>
        </p:nvCxnSpPr>
        <p:spPr>
          <a:xfrm rot="10800000">
            <a:off x="5775200" y="3245000"/>
            <a:ext cx="3020400" cy="0"/>
          </a:xfrm>
          <a:prstGeom prst="straightConnector1">
            <a:avLst/>
          </a:prstGeom>
          <a:noFill/>
          <a:ln w="9525" cap="flat" cmpd="sng">
            <a:solidFill>
              <a:schemeClr val="lt1"/>
            </a:solidFill>
            <a:prstDash val="solid"/>
            <a:round/>
            <a:headEnd type="none" w="med" len="med"/>
            <a:tailEnd type="none" w="med" len="med"/>
          </a:ln>
        </p:spPr>
      </p:cxnSp>
      <p:grpSp>
        <p:nvGrpSpPr>
          <p:cNvPr id="643" name="Google Shape;643;p32"/>
          <p:cNvGrpSpPr/>
          <p:nvPr/>
        </p:nvGrpSpPr>
        <p:grpSpPr>
          <a:xfrm>
            <a:off x="4360365" y="1248643"/>
            <a:ext cx="423256" cy="393587"/>
            <a:chOff x="2287525" y="3243650"/>
            <a:chExt cx="571350" cy="531300"/>
          </a:xfrm>
        </p:grpSpPr>
        <p:sp>
          <p:nvSpPr>
            <p:cNvPr id="644" name="Google Shape;644;p32"/>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2"/>
          <p:cNvGrpSpPr/>
          <p:nvPr/>
        </p:nvGrpSpPr>
        <p:grpSpPr>
          <a:xfrm>
            <a:off x="4360365" y="3048206"/>
            <a:ext cx="423256" cy="393587"/>
            <a:chOff x="2287525" y="3243650"/>
            <a:chExt cx="571350" cy="531300"/>
          </a:xfrm>
        </p:grpSpPr>
        <p:sp>
          <p:nvSpPr>
            <p:cNvPr id="663" name="Google Shape;663;p32"/>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pPr marL="0" lvl="0" indent="0" algn="ctr" rtl="0">
              <a:spcBef>
                <a:spcPts val="0"/>
              </a:spcBef>
              <a:spcAft>
                <a:spcPts val="0"/>
              </a:spcAft>
              <a:buNone/>
            </a:pPr>
            <a:r>
              <a:rPr lang="en"/>
              <a:t>Data Resampling</a:t>
            </a:r>
            <a:endParaRPr/>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ID" b="1"/>
              <a:t>to deal with imbalanced dataset</a:t>
            </a:r>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02</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897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A regression resampling method</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7200"/>
              <a:t>SMOGN</a:t>
            </a:r>
            <a:br>
              <a:rPr lang="en-US"/>
            </a:br>
            <a:r>
              <a:rPr lang="en-US" sz="1400"/>
              <a:t>(Synthetic Minority Over-Sampling Technique for Regression with Gaussian Noise)</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Recently developed in 2017</a:t>
            </a:r>
          </a:p>
          <a:p>
            <a:pPr algn="l">
              <a:lnSpc>
                <a:spcPct val="150000"/>
              </a:lnSpc>
              <a:buFont typeface="Arial" panose="020B0604020202020204" pitchFamily="34" charset="0"/>
              <a:buChar char="•"/>
            </a:pPr>
            <a:r>
              <a:rPr lang="en-US"/>
              <a:t>Combination of </a:t>
            </a:r>
            <a:r>
              <a:rPr lang="en-US" i="1"/>
              <a:t>SMOTER </a:t>
            </a:r>
            <a:r>
              <a:rPr lang="en-US" sz="1100" i="1"/>
              <a:t>(Synthetic Minority Over-Sampling Technique for Regression) </a:t>
            </a:r>
            <a:r>
              <a:rPr lang="en-US"/>
              <a:t>and Gaussian Noise</a:t>
            </a:r>
          </a:p>
          <a:p>
            <a:pPr algn="l">
              <a:lnSpc>
                <a:spcPct val="150000"/>
              </a:lnSpc>
              <a:buFont typeface="Arial" panose="020B0604020202020204" pitchFamily="34" charset="0"/>
              <a:buChar char="•"/>
            </a:pPr>
            <a:r>
              <a:rPr lang="en-US"/>
              <a:t>Partition </a:t>
            </a:r>
            <a:r>
              <a:rPr lang="en-US" i="1"/>
              <a:t>‘Track Popularity’ </a:t>
            </a:r>
            <a:r>
              <a:rPr lang="en-US"/>
              <a:t>into 2 bins </a:t>
            </a:r>
            <a:r>
              <a:rPr lang="en-US">
                <a:sym typeface="Wingdings" pitchFamily="2" charset="2"/>
              </a:rPr>
              <a:t> </a:t>
            </a:r>
            <a:r>
              <a:rPr lang="en-US" b="1"/>
              <a:t>normal </a:t>
            </a:r>
            <a:r>
              <a:rPr lang="en-US"/>
              <a:t>and</a:t>
            </a:r>
            <a:r>
              <a:rPr lang="en-US" b="1"/>
              <a:t> rare</a:t>
            </a:r>
          </a:p>
          <a:p>
            <a:pPr algn="l">
              <a:lnSpc>
                <a:spcPct val="150000"/>
              </a:lnSpc>
              <a:buFont typeface="Arial" panose="020B0604020202020204" pitchFamily="34" charset="0"/>
              <a:buChar char="•"/>
            </a:pPr>
            <a:r>
              <a:rPr lang="en-US" b="1"/>
              <a:t>Normal </a:t>
            </a:r>
            <a:r>
              <a:rPr lang="en-US"/>
              <a:t>bin will be </a:t>
            </a:r>
            <a:r>
              <a:rPr lang="en-US" err="1"/>
              <a:t>undersampled</a:t>
            </a:r>
            <a:r>
              <a:rPr lang="en-US"/>
              <a:t> using random </a:t>
            </a:r>
            <a:r>
              <a:rPr lang="en-US" err="1"/>
              <a:t>undersampling</a:t>
            </a:r>
            <a:r>
              <a:rPr lang="en-US"/>
              <a:t> </a:t>
            </a:r>
          </a:p>
          <a:p>
            <a:pPr algn="l">
              <a:lnSpc>
                <a:spcPct val="150000"/>
              </a:lnSpc>
              <a:buFont typeface="Arial" panose="020B0604020202020204" pitchFamily="34" charset="0"/>
              <a:buChar char="•"/>
            </a:pPr>
            <a:r>
              <a:rPr lang="en-US" b="1"/>
              <a:t>Rare </a:t>
            </a:r>
            <a:r>
              <a:rPr lang="en-US"/>
              <a:t>bin will be oversampled using either </a:t>
            </a:r>
            <a:r>
              <a:rPr lang="en-US" i="1"/>
              <a:t>SMOTER</a:t>
            </a:r>
            <a:r>
              <a:rPr lang="en-US"/>
              <a:t> or Gaussian Noise</a:t>
            </a:r>
            <a:endParaRPr lang="en-US" b="1"/>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spTree>
    <p:extLst>
      <p:ext uri="{BB962C8B-B14F-4D97-AF65-F5344CB8AC3E}">
        <p14:creationId xmlns:p14="http://schemas.microsoft.com/office/powerpoint/2010/main" val="3996175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F07E7-DDD6-CE8C-C04F-EF0CF3FF25E6}"/>
              </a:ext>
            </a:extLst>
          </p:cNvPr>
          <p:cNvSpPr>
            <a:spLocks noGrp="1"/>
          </p:cNvSpPr>
          <p:nvPr>
            <p:ph type="body" idx="1"/>
          </p:nvPr>
        </p:nvSpPr>
        <p:spPr/>
        <p:txBody>
          <a:bodyPr/>
          <a:lstStyle/>
          <a:p>
            <a:r>
              <a:rPr lang="en-US" sz="4800"/>
              <a:t>SMOTER</a:t>
            </a:r>
            <a:endParaRPr lang="en-US"/>
          </a:p>
        </p:txBody>
      </p:sp>
      <p:sp>
        <p:nvSpPr>
          <p:cNvPr id="3" name="Oval 2">
            <a:extLst>
              <a:ext uri="{FF2B5EF4-FFF2-40B4-BE49-F238E27FC236}">
                <a16:creationId xmlns:a16="http://schemas.microsoft.com/office/drawing/2014/main" id="{47BABAF8-C7EE-17F8-22CB-60DC5827AB63}"/>
              </a:ext>
            </a:extLst>
          </p:cNvPr>
          <p:cNvSpPr/>
          <p:nvPr/>
        </p:nvSpPr>
        <p:spPr>
          <a:xfrm>
            <a:off x="2146262" y="2018213"/>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4" name="Oval 3">
            <a:extLst>
              <a:ext uri="{FF2B5EF4-FFF2-40B4-BE49-F238E27FC236}">
                <a16:creationId xmlns:a16="http://schemas.microsoft.com/office/drawing/2014/main" id="{F002DD39-9EFA-6F81-5B8F-05AB972820CD}"/>
              </a:ext>
            </a:extLst>
          </p:cNvPr>
          <p:cNvSpPr/>
          <p:nvPr/>
        </p:nvSpPr>
        <p:spPr>
          <a:xfrm>
            <a:off x="6471481" y="1532691"/>
            <a:ext cx="542166" cy="485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72</a:t>
            </a:r>
          </a:p>
        </p:txBody>
      </p:sp>
      <p:sp>
        <p:nvSpPr>
          <p:cNvPr id="11" name="TextBox 10">
            <a:extLst>
              <a:ext uri="{FF2B5EF4-FFF2-40B4-BE49-F238E27FC236}">
                <a16:creationId xmlns:a16="http://schemas.microsoft.com/office/drawing/2014/main" id="{C311BE6A-4E7F-158F-C005-5FC5A9FC0F47}"/>
              </a:ext>
            </a:extLst>
          </p:cNvPr>
          <p:cNvSpPr txBox="1"/>
          <p:nvPr/>
        </p:nvSpPr>
        <p:spPr>
          <a:xfrm>
            <a:off x="1648665" y="1367554"/>
            <a:ext cx="1521302" cy="347958"/>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0294E50D-5F50-38BF-3892-4F7E44203CBC}"/>
              </a:ext>
            </a:extLst>
          </p:cNvPr>
          <p:cNvSpPr txBox="1"/>
          <p:nvPr/>
        </p:nvSpPr>
        <p:spPr>
          <a:xfrm>
            <a:off x="1609791" y="1453902"/>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from the </a:t>
            </a:r>
            <a:r>
              <a:rPr lang="en-US" b="1">
                <a:solidFill>
                  <a:schemeClr val="bg1"/>
                </a:solidFill>
                <a:latin typeface="Archivo" pitchFamily="2" charset="77"/>
                <a:cs typeface="Archivo" pitchFamily="2" charset="77"/>
              </a:rPr>
              <a:t>rare</a:t>
            </a:r>
            <a:r>
              <a:rPr lang="en-US">
                <a:solidFill>
                  <a:schemeClr val="bg1"/>
                </a:solidFill>
                <a:latin typeface="Archivo" pitchFamily="2" charset="77"/>
                <a:cs typeface="Archivo" pitchFamily="2" charset="77"/>
              </a:rPr>
              <a:t> bin</a:t>
            </a:r>
          </a:p>
        </p:txBody>
      </p:sp>
      <p:cxnSp>
        <p:nvCxnSpPr>
          <p:cNvPr id="9" name="Straight Arrow Connector 8">
            <a:extLst>
              <a:ext uri="{FF2B5EF4-FFF2-40B4-BE49-F238E27FC236}">
                <a16:creationId xmlns:a16="http://schemas.microsoft.com/office/drawing/2014/main" id="{14B35235-0A93-5797-38E4-B8ED279D3EFA}"/>
              </a:ext>
            </a:extLst>
          </p:cNvPr>
          <p:cNvCxnSpPr/>
          <p:nvPr/>
        </p:nvCxnSpPr>
        <p:spPr>
          <a:xfrm flipV="1">
            <a:off x="3169967" y="1876508"/>
            <a:ext cx="3055905" cy="39756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A28DE2-1D1E-440D-052C-6191D74B3716}"/>
              </a:ext>
            </a:extLst>
          </p:cNvPr>
          <p:cNvSpPr txBox="1"/>
          <p:nvPr/>
        </p:nvSpPr>
        <p:spPr>
          <a:xfrm>
            <a:off x="5798835" y="2115366"/>
            <a:ext cx="1887458"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9th nearest neighbor</a:t>
            </a:r>
          </a:p>
        </p:txBody>
      </p:sp>
      <p:sp>
        <p:nvSpPr>
          <p:cNvPr id="12" name="Oval 11">
            <a:extLst>
              <a:ext uri="{FF2B5EF4-FFF2-40B4-BE49-F238E27FC236}">
                <a16:creationId xmlns:a16="http://schemas.microsoft.com/office/drawing/2014/main" id="{AD76DB30-5442-EC4B-7680-99E6D3ACB82E}"/>
              </a:ext>
            </a:extLst>
          </p:cNvPr>
          <p:cNvSpPr/>
          <p:nvPr/>
        </p:nvSpPr>
        <p:spPr>
          <a:xfrm>
            <a:off x="4292150" y="1684669"/>
            <a:ext cx="811537" cy="8115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71</a:t>
            </a:r>
            <a:endParaRPr lang="en-US">
              <a:solidFill>
                <a:sysClr val="windowText" lastClr="000000"/>
              </a:solidFill>
            </a:endParaRPr>
          </a:p>
        </p:txBody>
      </p:sp>
      <p:sp>
        <p:nvSpPr>
          <p:cNvPr id="13" name="TextBox 12">
            <a:extLst>
              <a:ext uri="{FF2B5EF4-FFF2-40B4-BE49-F238E27FC236}">
                <a16:creationId xmlns:a16="http://schemas.microsoft.com/office/drawing/2014/main" id="{C7EDD259-9C7A-6665-588D-8F7F50B74B4D}"/>
              </a:ext>
            </a:extLst>
          </p:cNvPr>
          <p:cNvSpPr txBox="1"/>
          <p:nvPr/>
        </p:nvSpPr>
        <p:spPr>
          <a:xfrm>
            <a:off x="3607080" y="1105944"/>
            <a:ext cx="2168280"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Weighted average data point is generated!</a:t>
            </a:r>
          </a:p>
        </p:txBody>
      </p:sp>
    </p:spTree>
    <p:extLst>
      <p:ext uri="{BB962C8B-B14F-4D97-AF65-F5344CB8AC3E}">
        <p14:creationId xmlns:p14="http://schemas.microsoft.com/office/powerpoint/2010/main" val="249850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10"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7BABAF8-C7EE-17F8-22CB-60DC5827AB63}"/>
              </a:ext>
            </a:extLst>
          </p:cNvPr>
          <p:cNvSpPr/>
          <p:nvPr/>
        </p:nvSpPr>
        <p:spPr>
          <a:xfrm>
            <a:off x="2027042" y="2961663"/>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4" name="Oval 3">
            <a:extLst>
              <a:ext uri="{FF2B5EF4-FFF2-40B4-BE49-F238E27FC236}">
                <a16:creationId xmlns:a16="http://schemas.microsoft.com/office/drawing/2014/main" id="{F002DD39-9EFA-6F81-5B8F-05AB972820CD}"/>
              </a:ext>
            </a:extLst>
          </p:cNvPr>
          <p:cNvSpPr/>
          <p:nvPr/>
        </p:nvSpPr>
        <p:spPr>
          <a:xfrm>
            <a:off x="6352261" y="2476141"/>
            <a:ext cx="542166" cy="4855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98</a:t>
            </a:r>
          </a:p>
        </p:txBody>
      </p:sp>
      <p:sp>
        <p:nvSpPr>
          <p:cNvPr id="7" name="TextBox 6">
            <a:extLst>
              <a:ext uri="{FF2B5EF4-FFF2-40B4-BE49-F238E27FC236}">
                <a16:creationId xmlns:a16="http://schemas.microsoft.com/office/drawing/2014/main" id="{0294E50D-5F50-38BF-3892-4F7E44203CBC}"/>
              </a:ext>
            </a:extLst>
          </p:cNvPr>
          <p:cNvSpPr txBox="1"/>
          <p:nvPr/>
        </p:nvSpPr>
        <p:spPr>
          <a:xfrm>
            <a:off x="1441268" y="3526377"/>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Finnish jazz song</a:t>
            </a:r>
          </a:p>
        </p:txBody>
      </p:sp>
      <p:cxnSp>
        <p:nvCxnSpPr>
          <p:cNvPr id="9" name="Straight Arrow Connector 8">
            <a:extLst>
              <a:ext uri="{FF2B5EF4-FFF2-40B4-BE49-F238E27FC236}">
                <a16:creationId xmlns:a16="http://schemas.microsoft.com/office/drawing/2014/main" id="{14B35235-0A93-5797-38E4-B8ED279D3EFA}"/>
              </a:ext>
            </a:extLst>
          </p:cNvPr>
          <p:cNvCxnSpPr/>
          <p:nvPr/>
        </p:nvCxnSpPr>
        <p:spPr>
          <a:xfrm flipV="1">
            <a:off x="3050747" y="2819958"/>
            <a:ext cx="3055905" cy="39756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A28DE2-1D1E-440D-052C-6191D74B3716}"/>
              </a:ext>
            </a:extLst>
          </p:cNvPr>
          <p:cNvSpPr txBox="1"/>
          <p:nvPr/>
        </p:nvSpPr>
        <p:spPr>
          <a:xfrm>
            <a:off x="5639264" y="3066980"/>
            <a:ext cx="2022667"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Justin Bieber pop song</a:t>
            </a:r>
          </a:p>
        </p:txBody>
      </p:sp>
      <p:sp>
        <p:nvSpPr>
          <p:cNvPr id="12" name="Oval 11">
            <a:extLst>
              <a:ext uri="{FF2B5EF4-FFF2-40B4-BE49-F238E27FC236}">
                <a16:creationId xmlns:a16="http://schemas.microsoft.com/office/drawing/2014/main" id="{AD76DB30-5442-EC4B-7680-99E6D3ACB82E}"/>
              </a:ext>
            </a:extLst>
          </p:cNvPr>
          <p:cNvSpPr/>
          <p:nvPr/>
        </p:nvSpPr>
        <p:spPr>
          <a:xfrm>
            <a:off x="4172930" y="2628119"/>
            <a:ext cx="811537" cy="8115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84</a:t>
            </a:r>
            <a:endParaRPr lang="en-US">
              <a:solidFill>
                <a:sysClr val="windowText" lastClr="000000"/>
              </a:solidFill>
            </a:endParaRPr>
          </a:p>
        </p:txBody>
      </p:sp>
      <p:sp>
        <p:nvSpPr>
          <p:cNvPr id="5" name="TextBox 4">
            <a:extLst>
              <a:ext uri="{FF2B5EF4-FFF2-40B4-BE49-F238E27FC236}">
                <a16:creationId xmlns:a16="http://schemas.microsoft.com/office/drawing/2014/main" id="{4AAA21B9-F783-2FB1-25FB-14D58EC35097}"/>
              </a:ext>
            </a:extLst>
          </p:cNvPr>
          <p:cNvSpPr txBox="1"/>
          <p:nvPr/>
        </p:nvSpPr>
        <p:spPr>
          <a:xfrm>
            <a:off x="1494844" y="909237"/>
            <a:ext cx="6154309" cy="707886"/>
          </a:xfrm>
          <a:prstGeom prst="rect">
            <a:avLst/>
          </a:prstGeom>
          <a:noFill/>
        </p:spPr>
        <p:txBody>
          <a:bodyPr wrap="square" rtlCol="0">
            <a:spAutoFit/>
          </a:bodyPr>
          <a:lstStyle/>
          <a:p>
            <a:pPr algn="ctr"/>
            <a:r>
              <a:rPr lang="en-US" sz="2000">
                <a:solidFill>
                  <a:schemeClr val="bg1"/>
                </a:solidFill>
                <a:latin typeface="Archivo" pitchFamily="2" charset="77"/>
                <a:cs typeface="Archivo" pitchFamily="2" charset="77"/>
              </a:rPr>
              <a:t>With SMOTER, the bigger the distance between the neighboring data points, the</a:t>
            </a:r>
            <a:r>
              <a:rPr lang="en-US" sz="2000" b="1">
                <a:solidFill>
                  <a:schemeClr val="bg1"/>
                </a:solidFill>
                <a:latin typeface="Archivo" pitchFamily="2" charset="77"/>
                <a:cs typeface="Archivo" pitchFamily="2" charset="77"/>
              </a:rPr>
              <a:t> </a:t>
            </a:r>
            <a:r>
              <a:rPr lang="en-US" sz="2000" b="1" u="sng">
                <a:solidFill>
                  <a:schemeClr val="bg1"/>
                </a:solidFill>
                <a:latin typeface="Archivo" pitchFamily="2" charset="77"/>
                <a:cs typeface="Archivo" pitchFamily="2" charset="77"/>
              </a:rPr>
              <a:t>more inaccurate </a:t>
            </a:r>
            <a:r>
              <a:rPr lang="en-US" sz="2000">
                <a:solidFill>
                  <a:schemeClr val="bg1"/>
                </a:solidFill>
                <a:latin typeface="Archivo" pitchFamily="2" charset="77"/>
                <a:cs typeface="Archivo" pitchFamily="2" charset="77"/>
              </a:rPr>
              <a:t>it is</a:t>
            </a:r>
          </a:p>
        </p:txBody>
      </p:sp>
      <p:sp>
        <p:nvSpPr>
          <p:cNvPr id="15" name="TextBox 14">
            <a:extLst>
              <a:ext uri="{FF2B5EF4-FFF2-40B4-BE49-F238E27FC236}">
                <a16:creationId xmlns:a16="http://schemas.microsoft.com/office/drawing/2014/main" id="{677DB226-B530-6572-8085-9E9F6CD6AEEC}"/>
              </a:ext>
            </a:extLst>
          </p:cNvPr>
          <p:cNvSpPr txBox="1"/>
          <p:nvPr/>
        </p:nvSpPr>
        <p:spPr>
          <a:xfrm>
            <a:off x="3373458" y="1992161"/>
            <a:ext cx="2397079" cy="523220"/>
          </a:xfrm>
          <a:prstGeom prst="rect">
            <a:avLst/>
          </a:prstGeom>
          <a:noFill/>
        </p:spPr>
        <p:txBody>
          <a:bodyPr wrap="square" rtlCol="0">
            <a:spAutoFit/>
          </a:bodyPr>
          <a:lstStyle/>
          <a:p>
            <a:pPr algn="ctr"/>
            <a:r>
              <a:rPr lang="en-US" i="1">
                <a:solidFill>
                  <a:schemeClr val="bg1"/>
                </a:solidFill>
                <a:latin typeface="Archivo" pitchFamily="2" charset="77"/>
                <a:cs typeface="Archivo" pitchFamily="2" charset="77"/>
              </a:rPr>
              <a:t>A combination of Finnish jazz and Bieber pop???</a:t>
            </a:r>
          </a:p>
        </p:txBody>
      </p:sp>
    </p:spTree>
    <p:extLst>
      <p:ext uri="{BB962C8B-B14F-4D97-AF65-F5344CB8AC3E}">
        <p14:creationId xmlns:p14="http://schemas.microsoft.com/office/powerpoint/2010/main" val="56155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10" grpId="0"/>
      <p:bldP spid="12"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F07E7-DDD6-CE8C-C04F-EF0CF3FF25E6}"/>
              </a:ext>
            </a:extLst>
          </p:cNvPr>
          <p:cNvSpPr>
            <a:spLocks noGrp="1"/>
          </p:cNvSpPr>
          <p:nvPr>
            <p:ph type="body" idx="1"/>
          </p:nvPr>
        </p:nvSpPr>
        <p:spPr/>
        <p:txBody>
          <a:bodyPr/>
          <a:lstStyle/>
          <a:p>
            <a:r>
              <a:rPr lang="en-US" sz="3600"/>
              <a:t>Gaussian Noise</a:t>
            </a:r>
            <a:endParaRPr lang="en-US" sz="2000"/>
          </a:p>
        </p:txBody>
      </p:sp>
      <p:sp>
        <p:nvSpPr>
          <p:cNvPr id="3" name="Oval 2">
            <a:extLst>
              <a:ext uri="{FF2B5EF4-FFF2-40B4-BE49-F238E27FC236}">
                <a16:creationId xmlns:a16="http://schemas.microsoft.com/office/drawing/2014/main" id="{47BABAF8-C7EE-17F8-22CB-60DC5827AB63}"/>
              </a:ext>
            </a:extLst>
          </p:cNvPr>
          <p:cNvSpPr/>
          <p:nvPr/>
        </p:nvSpPr>
        <p:spPr>
          <a:xfrm>
            <a:off x="1732014" y="2042067"/>
            <a:ext cx="550258" cy="5097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70</a:t>
            </a:r>
          </a:p>
        </p:txBody>
      </p:sp>
      <p:sp>
        <p:nvSpPr>
          <p:cNvPr id="7" name="TextBox 6">
            <a:extLst>
              <a:ext uri="{FF2B5EF4-FFF2-40B4-BE49-F238E27FC236}">
                <a16:creationId xmlns:a16="http://schemas.microsoft.com/office/drawing/2014/main" id="{0294E50D-5F50-38BF-3892-4F7E44203CBC}"/>
              </a:ext>
            </a:extLst>
          </p:cNvPr>
          <p:cNvSpPr txBox="1"/>
          <p:nvPr/>
        </p:nvSpPr>
        <p:spPr>
          <a:xfrm>
            <a:off x="1195543" y="1477756"/>
            <a:ext cx="1721806"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Randomly selected from the </a:t>
            </a:r>
            <a:r>
              <a:rPr lang="en-US" b="1">
                <a:solidFill>
                  <a:schemeClr val="bg1"/>
                </a:solidFill>
                <a:latin typeface="Archivo" pitchFamily="2" charset="77"/>
                <a:cs typeface="Archivo" pitchFamily="2" charset="77"/>
              </a:rPr>
              <a:t>rare</a:t>
            </a:r>
            <a:r>
              <a:rPr lang="en-US">
                <a:solidFill>
                  <a:schemeClr val="bg1"/>
                </a:solidFill>
                <a:latin typeface="Archivo" pitchFamily="2" charset="77"/>
                <a:cs typeface="Archivo" pitchFamily="2" charset="77"/>
              </a:rPr>
              <a:t> bin</a:t>
            </a:r>
          </a:p>
        </p:txBody>
      </p:sp>
      <p:cxnSp>
        <p:nvCxnSpPr>
          <p:cNvPr id="9" name="Straight Arrow Connector 8">
            <a:extLst>
              <a:ext uri="{FF2B5EF4-FFF2-40B4-BE49-F238E27FC236}">
                <a16:creationId xmlns:a16="http://schemas.microsoft.com/office/drawing/2014/main" id="{14B35235-0A93-5797-38E4-B8ED279D3EFA}"/>
              </a:ext>
            </a:extLst>
          </p:cNvPr>
          <p:cNvCxnSpPr>
            <a:cxnSpLocks/>
          </p:cNvCxnSpPr>
          <p:nvPr/>
        </p:nvCxnSpPr>
        <p:spPr>
          <a:xfrm flipV="1">
            <a:off x="2526244" y="2216756"/>
            <a:ext cx="736987" cy="9588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3AC13C3-D2F7-41C8-A448-6BAF3497E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203" y="1675079"/>
            <a:ext cx="2129494" cy="1083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021597-A314-00F9-6DA6-C1A9E5059C40}"/>
              </a:ext>
            </a:extLst>
          </p:cNvPr>
          <p:cNvSpPr txBox="1"/>
          <p:nvPr/>
        </p:nvSpPr>
        <p:spPr>
          <a:xfrm>
            <a:off x="3180478" y="1036105"/>
            <a:ext cx="2782943"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Create normal distribution of the data and select random values</a:t>
            </a:r>
          </a:p>
        </p:txBody>
      </p:sp>
      <p:cxnSp>
        <p:nvCxnSpPr>
          <p:cNvPr id="8" name="Straight Arrow Connector 7">
            <a:extLst>
              <a:ext uri="{FF2B5EF4-FFF2-40B4-BE49-F238E27FC236}">
                <a16:creationId xmlns:a16="http://schemas.microsoft.com/office/drawing/2014/main" id="{80A5DEFC-FB83-6DF1-E526-2965C69AC7B5}"/>
              </a:ext>
            </a:extLst>
          </p:cNvPr>
          <p:cNvCxnSpPr>
            <a:cxnSpLocks/>
          </p:cNvCxnSpPr>
          <p:nvPr/>
        </p:nvCxnSpPr>
        <p:spPr>
          <a:xfrm>
            <a:off x="5858057" y="2114475"/>
            <a:ext cx="724843" cy="10228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1336968-AAAE-0A36-4E85-E2A7D219E801}"/>
              </a:ext>
            </a:extLst>
          </p:cNvPr>
          <p:cNvSpPr/>
          <p:nvPr/>
        </p:nvSpPr>
        <p:spPr>
          <a:xfrm>
            <a:off x="6804260" y="1768335"/>
            <a:ext cx="868749" cy="8687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72</a:t>
            </a:r>
            <a:endParaRPr lang="en-US">
              <a:solidFill>
                <a:sysClr val="windowText" lastClr="000000"/>
              </a:solidFill>
            </a:endParaRPr>
          </a:p>
        </p:txBody>
      </p:sp>
      <p:sp>
        <p:nvSpPr>
          <p:cNvPr id="17" name="TextBox 16">
            <a:extLst>
              <a:ext uri="{FF2B5EF4-FFF2-40B4-BE49-F238E27FC236}">
                <a16:creationId xmlns:a16="http://schemas.microsoft.com/office/drawing/2014/main" id="{9D28263D-A299-9BCF-287F-259EE0B7BA1C}"/>
              </a:ext>
            </a:extLst>
          </p:cNvPr>
          <p:cNvSpPr txBox="1"/>
          <p:nvPr/>
        </p:nvSpPr>
        <p:spPr>
          <a:xfrm>
            <a:off x="6260234" y="1216146"/>
            <a:ext cx="1956799" cy="523220"/>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New data point is generated!</a:t>
            </a:r>
          </a:p>
        </p:txBody>
      </p:sp>
      <p:sp>
        <p:nvSpPr>
          <p:cNvPr id="18" name="TextBox 17">
            <a:extLst>
              <a:ext uri="{FF2B5EF4-FFF2-40B4-BE49-F238E27FC236}">
                <a16:creationId xmlns:a16="http://schemas.microsoft.com/office/drawing/2014/main" id="{DD54562F-8BEB-8394-6FE2-6E606EFE270A}"/>
              </a:ext>
            </a:extLst>
          </p:cNvPr>
          <p:cNvSpPr txBox="1"/>
          <p:nvPr/>
        </p:nvSpPr>
        <p:spPr>
          <a:xfrm>
            <a:off x="6220478" y="2655511"/>
            <a:ext cx="2129494" cy="430887"/>
          </a:xfrm>
          <a:prstGeom prst="rect">
            <a:avLst/>
          </a:prstGeom>
          <a:noFill/>
        </p:spPr>
        <p:txBody>
          <a:bodyPr wrap="square" rtlCol="0">
            <a:spAutoFit/>
          </a:bodyPr>
          <a:lstStyle/>
          <a:p>
            <a:pPr algn="ctr"/>
            <a:r>
              <a:rPr lang="en-US" sz="1050">
                <a:solidFill>
                  <a:schemeClr val="bg1"/>
                </a:solidFill>
                <a:latin typeface="Archivo" pitchFamily="2" charset="77"/>
                <a:cs typeface="Archivo" pitchFamily="2" charset="77"/>
              </a:rPr>
              <a:t>will always be close to the initial data point</a:t>
            </a:r>
          </a:p>
        </p:txBody>
      </p:sp>
    </p:spTree>
    <p:extLst>
      <p:ext uri="{BB962C8B-B14F-4D97-AF65-F5344CB8AC3E}">
        <p14:creationId xmlns:p14="http://schemas.microsoft.com/office/powerpoint/2010/main" val="6676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6" grpId="0"/>
      <p:bldP spid="16" grpId="0" animBg="1"/>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1813-A4C3-DD99-230E-8930D8B0FB6B}"/>
              </a:ext>
            </a:extLst>
          </p:cNvPr>
          <p:cNvSpPr>
            <a:spLocks noGrp="1"/>
          </p:cNvSpPr>
          <p:nvPr>
            <p:ph type="title"/>
          </p:nvPr>
        </p:nvSpPr>
        <p:spPr/>
        <p:txBody>
          <a:bodyPr/>
          <a:lstStyle/>
          <a:p>
            <a:r>
              <a:rPr lang="en-US"/>
              <a:t>How do we partition </a:t>
            </a:r>
            <a:r>
              <a:rPr lang="en-US" i="1"/>
              <a:t>‘Track Popularity’</a:t>
            </a:r>
          </a:p>
        </p:txBody>
      </p:sp>
      <p:pic>
        <p:nvPicPr>
          <p:cNvPr id="4" name="Picture 3">
            <a:extLst>
              <a:ext uri="{FF2B5EF4-FFF2-40B4-BE49-F238E27FC236}">
                <a16:creationId xmlns:a16="http://schemas.microsoft.com/office/drawing/2014/main" id="{B46246B2-D23A-1ED9-111E-D3F0A85F9B43}"/>
              </a:ext>
            </a:extLst>
          </p:cNvPr>
          <p:cNvPicPr>
            <a:picLocks noChangeAspect="1"/>
          </p:cNvPicPr>
          <p:nvPr/>
        </p:nvPicPr>
        <p:blipFill>
          <a:blip r:embed="rId3"/>
          <a:stretch>
            <a:fillRect/>
          </a:stretch>
        </p:blipFill>
        <p:spPr>
          <a:xfrm>
            <a:off x="720000" y="2266950"/>
            <a:ext cx="7772400" cy="2072640"/>
          </a:xfrm>
          <a:prstGeom prst="rect">
            <a:avLst/>
          </a:prstGeom>
        </p:spPr>
      </p:pic>
      <p:cxnSp>
        <p:nvCxnSpPr>
          <p:cNvPr id="6" name="Straight Connector 5">
            <a:extLst>
              <a:ext uri="{FF2B5EF4-FFF2-40B4-BE49-F238E27FC236}">
                <a16:creationId xmlns:a16="http://schemas.microsoft.com/office/drawing/2014/main" id="{640E4D7A-708E-922B-AEDA-4B7EAE72092E}"/>
              </a:ext>
            </a:extLst>
          </p:cNvPr>
          <p:cNvCxnSpPr>
            <a:cxnSpLocks/>
          </p:cNvCxnSpPr>
          <p:nvPr/>
        </p:nvCxnSpPr>
        <p:spPr>
          <a:xfrm flipV="1">
            <a:off x="3328416"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7434EB8C-F116-CE7F-9B22-987F1AB7AF3A}"/>
              </a:ext>
            </a:extLst>
          </p:cNvPr>
          <p:cNvCxnSpPr>
            <a:cxnSpLocks/>
          </p:cNvCxnSpPr>
          <p:nvPr/>
        </p:nvCxnSpPr>
        <p:spPr>
          <a:xfrm flipV="1">
            <a:off x="4788408"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F6F5C904-E268-E1EC-6428-895BA5EC5582}"/>
              </a:ext>
            </a:extLst>
          </p:cNvPr>
          <p:cNvCxnSpPr>
            <a:cxnSpLocks/>
          </p:cNvCxnSpPr>
          <p:nvPr/>
        </p:nvCxnSpPr>
        <p:spPr>
          <a:xfrm flipV="1">
            <a:off x="6260592" y="1933956"/>
            <a:ext cx="0" cy="2405634"/>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2926BD-16B2-31C8-EDDD-A466D1418B4B}"/>
              </a:ext>
            </a:extLst>
          </p:cNvPr>
          <p:cNvSpPr txBox="1"/>
          <p:nvPr/>
        </p:nvSpPr>
        <p:spPr>
          <a:xfrm>
            <a:off x="2455321" y="1576414"/>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Here?</a:t>
            </a:r>
          </a:p>
        </p:txBody>
      </p:sp>
      <p:sp>
        <p:nvSpPr>
          <p:cNvPr id="11" name="TextBox 10">
            <a:extLst>
              <a:ext uri="{FF2B5EF4-FFF2-40B4-BE49-F238E27FC236}">
                <a16:creationId xmlns:a16="http://schemas.microsoft.com/office/drawing/2014/main" id="{63DA4FAE-C8EE-AA37-BB61-399277318216}"/>
              </a:ext>
            </a:extLst>
          </p:cNvPr>
          <p:cNvSpPr txBox="1"/>
          <p:nvPr/>
        </p:nvSpPr>
        <p:spPr>
          <a:xfrm>
            <a:off x="3927505" y="1613571"/>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Or here?</a:t>
            </a:r>
          </a:p>
        </p:txBody>
      </p:sp>
      <p:sp>
        <p:nvSpPr>
          <p:cNvPr id="12" name="TextBox 11">
            <a:extLst>
              <a:ext uri="{FF2B5EF4-FFF2-40B4-BE49-F238E27FC236}">
                <a16:creationId xmlns:a16="http://schemas.microsoft.com/office/drawing/2014/main" id="{41F6B0B8-4D30-221A-CF92-F1C5CC4F4032}"/>
              </a:ext>
            </a:extLst>
          </p:cNvPr>
          <p:cNvSpPr txBox="1"/>
          <p:nvPr/>
        </p:nvSpPr>
        <p:spPr>
          <a:xfrm>
            <a:off x="5399689" y="1578437"/>
            <a:ext cx="1721806"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Or even here???</a:t>
            </a:r>
          </a:p>
        </p:txBody>
      </p:sp>
    </p:spTree>
    <p:extLst>
      <p:ext uri="{BB962C8B-B14F-4D97-AF65-F5344CB8AC3E}">
        <p14:creationId xmlns:p14="http://schemas.microsoft.com/office/powerpoint/2010/main" val="3820237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AE57-F17F-4004-C694-1B1DD1A30E8D}"/>
              </a:ext>
            </a:extLst>
          </p:cNvPr>
          <p:cNvSpPr>
            <a:spLocks noGrp="1"/>
          </p:cNvSpPr>
          <p:nvPr>
            <p:ph type="title"/>
          </p:nvPr>
        </p:nvSpPr>
        <p:spPr>
          <a:xfrm>
            <a:off x="5141888" y="1594725"/>
            <a:ext cx="3029100" cy="536700"/>
          </a:xfrm>
          <a:gradFill>
            <a:lin ang="10800000" scaled="0"/>
          </a:gradFill>
        </p:spPr>
        <p:txBody>
          <a:bodyPr/>
          <a:lstStyle/>
          <a:p>
            <a:pPr algn="ctr"/>
            <a:r>
              <a:rPr lang="en-US" err="1"/>
              <a:t>GridSearchCV</a:t>
            </a:r>
            <a:endParaRPr lang="en-US"/>
          </a:p>
        </p:txBody>
      </p:sp>
      <p:pic>
        <p:nvPicPr>
          <p:cNvPr id="4" name="Picture 3">
            <a:extLst>
              <a:ext uri="{FF2B5EF4-FFF2-40B4-BE49-F238E27FC236}">
                <a16:creationId xmlns:a16="http://schemas.microsoft.com/office/drawing/2014/main" id="{15643434-C7AC-4BC3-0344-B53252895BB7}"/>
              </a:ext>
            </a:extLst>
          </p:cNvPr>
          <p:cNvPicPr>
            <a:picLocks noChangeAspect="1"/>
          </p:cNvPicPr>
          <p:nvPr/>
        </p:nvPicPr>
        <p:blipFill>
          <a:blip r:embed="rId3"/>
          <a:stretch>
            <a:fillRect/>
          </a:stretch>
        </p:blipFill>
        <p:spPr>
          <a:xfrm>
            <a:off x="744577" y="1136631"/>
            <a:ext cx="4010303" cy="2870237"/>
          </a:xfrm>
          <a:prstGeom prst="rect">
            <a:avLst/>
          </a:prstGeom>
        </p:spPr>
      </p:pic>
      <p:sp>
        <p:nvSpPr>
          <p:cNvPr id="5" name="TextBox 4">
            <a:extLst>
              <a:ext uri="{FF2B5EF4-FFF2-40B4-BE49-F238E27FC236}">
                <a16:creationId xmlns:a16="http://schemas.microsoft.com/office/drawing/2014/main" id="{552C44F1-0F4B-E89F-56C9-214973566EEC}"/>
              </a:ext>
            </a:extLst>
          </p:cNvPr>
          <p:cNvSpPr txBox="1"/>
          <p:nvPr/>
        </p:nvSpPr>
        <p:spPr>
          <a:xfrm>
            <a:off x="5141888" y="2221764"/>
            <a:ext cx="3096856" cy="1785104"/>
          </a:xfrm>
          <a:prstGeom prst="rect">
            <a:avLst/>
          </a:prstGeom>
          <a:noFill/>
        </p:spPr>
        <p:txBody>
          <a:bodyPr wrap="square" rtlCol="0">
            <a:spAutoFit/>
          </a:bodyPr>
          <a:lstStyle/>
          <a:p>
            <a:r>
              <a:rPr lang="en-US" sz="1800" b="1">
                <a:solidFill>
                  <a:schemeClr val="bg1"/>
                </a:solidFill>
                <a:latin typeface="Archivo" pitchFamily="2" charset="77"/>
                <a:cs typeface="Archivo" pitchFamily="2" charset="77"/>
              </a:rPr>
              <a:t>Hyperparameter-tuning technique using sci-kit learn</a:t>
            </a:r>
          </a:p>
          <a:p>
            <a:endParaRPr lang="en-US">
              <a:solidFill>
                <a:schemeClr val="bg1"/>
              </a:solidFill>
              <a:latin typeface="Archivo" pitchFamily="2" charset="77"/>
              <a:cs typeface="Archivo" pitchFamily="2" charset="77"/>
            </a:endParaRPr>
          </a:p>
          <a:p>
            <a:r>
              <a:rPr lang="en-US">
                <a:solidFill>
                  <a:schemeClr val="bg1"/>
                </a:solidFill>
                <a:latin typeface="Archivo" pitchFamily="2" charset="77"/>
                <a:cs typeface="Archivo" pitchFamily="2" charset="77"/>
              </a:rPr>
              <a:t>Basically, trial and error values between 0.7 and 0.95 until we get the model with the lowest MSE</a:t>
            </a:r>
          </a:p>
        </p:txBody>
      </p:sp>
    </p:spTree>
    <p:extLst>
      <p:ext uri="{BB962C8B-B14F-4D97-AF65-F5344CB8AC3E}">
        <p14:creationId xmlns:p14="http://schemas.microsoft.com/office/powerpoint/2010/main" val="1697084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BE87-1770-1DCA-7C9F-605E5406026E}"/>
              </a:ext>
            </a:extLst>
          </p:cNvPr>
          <p:cNvSpPr>
            <a:spLocks noGrp="1"/>
          </p:cNvSpPr>
          <p:nvPr>
            <p:ph type="title"/>
          </p:nvPr>
        </p:nvSpPr>
        <p:spPr/>
        <p:txBody>
          <a:bodyPr/>
          <a:lstStyle/>
          <a:p>
            <a:r>
              <a:rPr lang="en-US"/>
              <a:t>Dataset Sampled with SMOGN</a:t>
            </a:r>
          </a:p>
        </p:txBody>
      </p:sp>
      <p:pic>
        <p:nvPicPr>
          <p:cNvPr id="4" name="Picture 3">
            <a:extLst>
              <a:ext uri="{FF2B5EF4-FFF2-40B4-BE49-F238E27FC236}">
                <a16:creationId xmlns:a16="http://schemas.microsoft.com/office/drawing/2014/main" id="{D78561D4-CFA7-00B7-61FC-717E88EAA0D4}"/>
              </a:ext>
            </a:extLst>
          </p:cNvPr>
          <p:cNvPicPr>
            <a:picLocks noChangeAspect="1"/>
          </p:cNvPicPr>
          <p:nvPr/>
        </p:nvPicPr>
        <p:blipFill>
          <a:blip r:embed="rId3"/>
          <a:stretch>
            <a:fillRect/>
          </a:stretch>
        </p:blipFill>
        <p:spPr>
          <a:xfrm>
            <a:off x="2604135" y="1420061"/>
            <a:ext cx="4162425" cy="3079054"/>
          </a:xfrm>
          <a:prstGeom prst="rect">
            <a:avLst/>
          </a:prstGeom>
        </p:spPr>
      </p:pic>
      <p:cxnSp>
        <p:nvCxnSpPr>
          <p:cNvPr id="5" name="Straight Connector 4">
            <a:extLst>
              <a:ext uri="{FF2B5EF4-FFF2-40B4-BE49-F238E27FC236}">
                <a16:creationId xmlns:a16="http://schemas.microsoft.com/office/drawing/2014/main" id="{E3BA22D1-9F73-3663-173C-138DFF84F088}"/>
              </a:ext>
            </a:extLst>
          </p:cNvPr>
          <p:cNvCxnSpPr>
            <a:cxnSpLocks/>
          </p:cNvCxnSpPr>
          <p:nvPr/>
        </p:nvCxnSpPr>
        <p:spPr>
          <a:xfrm flipV="1">
            <a:off x="5138928" y="1289304"/>
            <a:ext cx="0" cy="3374136"/>
          </a:xfrm>
          <a:prstGeom prst="line">
            <a:avLst/>
          </a:prstGeom>
          <a:ln w="3810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E59F3AED-A0A5-D071-6854-AA58B07A42F2}"/>
              </a:ext>
            </a:extLst>
          </p:cNvPr>
          <p:cNvSpPr txBox="1"/>
          <p:nvPr/>
        </p:nvSpPr>
        <p:spPr>
          <a:xfrm>
            <a:off x="5346192" y="2048530"/>
            <a:ext cx="1554479" cy="523220"/>
          </a:xfrm>
          <a:prstGeom prst="rect">
            <a:avLst/>
          </a:prstGeom>
          <a:noFill/>
        </p:spPr>
        <p:txBody>
          <a:bodyPr wrap="square" rtlCol="0">
            <a:spAutoFit/>
          </a:bodyPr>
          <a:lstStyle/>
          <a:p>
            <a:pPr algn="ctr"/>
            <a:r>
              <a:rPr lang="en-US" b="1">
                <a:solidFill>
                  <a:schemeClr val="tx1"/>
                </a:solidFill>
                <a:latin typeface="Archivo" pitchFamily="2" charset="77"/>
                <a:cs typeface="Archivo" pitchFamily="2" charset="77"/>
              </a:rPr>
              <a:t>This side is oversampled </a:t>
            </a:r>
          </a:p>
        </p:txBody>
      </p:sp>
      <p:sp>
        <p:nvSpPr>
          <p:cNvPr id="12" name="TextBox 11">
            <a:extLst>
              <a:ext uri="{FF2B5EF4-FFF2-40B4-BE49-F238E27FC236}">
                <a16:creationId xmlns:a16="http://schemas.microsoft.com/office/drawing/2014/main" id="{1019F4E6-0097-DB90-0551-96A621E08758}"/>
              </a:ext>
            </a:extLst>
          </p:cNvPr>
          <p:cNvSpPr txBox="1"/>
          <p:nvPr/>
        </p:nvSpPr>
        <p:spPr>
          <a:xfrm>
            <a:off x="3499104" y="3611518"/>
            <a:ext cx="1847088" cy="523220"/>
          </a:xfrm>
          <a:prstGeom prst="rect">
            <a:avLst/>
          </a:prstGeom>
          <a:noFill/>
        </p:spPr>
        <p:txBody>
          <a:bodyPr wrap="square" rtlCol="0">
            <a:spAutoFit/>
          </a:bodyPr>
          <a:lstStyle/>
          <a:p>
            <a:pPr algn="ctr"/>
            <a:r>
              <a:rPr lang="en-US" b="1">
                <a:solidFill>
                  <a:schemeClr val="tx1"/>
                </a:solidFill>
                <a:latin typeface="Archivo" pitchFamily="2" charset="77"/>
                <a:cs typeface="Archivo" pitchFamily="2" charset="77"/>
              </a:rPr>
              <a:t>This side is </a:t>
            </a:r>
            <a:r>
              <a:rPr lang="en-US" b="1" err="1">
                <a:solidFill>
                  <a:schemeClr val="tx1"/>
                </a:solidFill>
                <a:latin typeface="Archivo" pitchFamily="2" charset="77"/>
                <a:cs typeface="Archivo" pitchFamily="2" charset="77"/>
              </a:rPr>
              <a:t>undersampled</a:t>
            </a:r>
            <a:r>
              <a:rPr lang="en-US" b="1">
                <a:solidFill>
                  <a:schemeClr val="tx1"/>
                </a:solidFill>
                <a:latin typeface="Archivo" pitchFamily="2" charset="77"/>
                <a:cs typeface="Archivo" pitchFamily="2" charset="77"/>
              </a:rPr>
              <a:t> </a:t>
            </a:r>
          </a:p>
        </p:txBody>
      </p:sp>
    </p:spTree>
    <p:extLst>
      <p:ext uri="{BB962C8B-B14F-4D97-AF65-F5344CB8AC3E}">
        <p14:creationId xmlns:p14="http://schemas.microsoft.com/office/powerpoint/2010/main" val="2182768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BE87-1770-1DCA-7C9F-605E5406026E}"/>
              </a:ext>
            </a:extLst>
          </p:cNvPr>
          <p:cNvSpPr>
            <a:spLocks noGrp="1"/>
          </p:cNvSpPr>
          <p:nvPr>
            <p:ph type="title"/>
          </p:nvPr>
        </p:nvSpPr>
        <p:spPr/>
        <p:txBody>
          <a:bodyPr/>
          <a:lstStyle/>
          <a:p>
            <a:r>
              <a:rPr lang="en-US"/>
              <a:t>Dataset Sampled with SMOGN</a:t>
            </a:r>
          </a:p>
        </p:txBody>
      </p:sp>
      <p:pic>
        <p:nvPicPr>
          <p:cNvPr id="4" name="Picture 3">
            <a:extLst>
              <a:ext uri="{FF2B5EF4-FFF2-40B4-BE49-F238E27FC236}">
                <a16:creationId xmlns:a16="http://schemas.microsoft.com/office/drawing/2014/main" id="{D78561D4-CFA7-00B7-61FC-717E88EAA0D4}"/>
              </a:ext>
            </a:extLst>
          </p:cNvPr>
          <p:cNvPicPr>
            <a:picLocks noChangeAspect="1"/>
          </p:cNvPicPr>
          <p:nvPr/>
        </p:nvPicPr>
        <p:blipFill>
          <a:blip r:embed="rId3"/>
          <a:stretch>
            <a:fillRect/>
          </a:stretch>
        </p:blipFill>
        <p:spPr>
          <a:xfrm>
            <a:off x="1094073" y="1692645"/>
            <a:ext cx="3205810" cy="2371421"/>
          </a:xfrm>
          <a:prstGeom prst="rect">
            <a:avLst/>
          </a:prstGeom>
        </p:spPr>
      </p:pic>
      <p:sp>
        <p:nvSpPr>
          <p:cNvPr id="6" name="TextBox 5">
            <a:extLst>
              <a:ext uri="{FF2B5EF4-FFF2-40B4-BE49-F238E27FC236}">
                <a16:creationId xmlns:a16="http://schemas.microsoft.com/office/drawing/2014/main" id="{96EB82BF-1500-EBBF-9D2E-D865E3F632E4}"/>
              </a:ext>
            </a:extLst>
          </p:cNvPr>
          <p:cNvSpPr txBox="1"/>
          <p:nvPr/>
        </p:nvSpPr>
        <p:spPr>
          <a:xfrm>
            <a:off x="4448549" y="2062748"/>
            <a:ext cx="3808760" cy="1323439"/>
          </a:xfrm>
          <a:prstGeom prst="rect">
            <a:avLst/>
          </a:prstGeom>
          <a:noFill/>
        </p:spPr>
        <p:txBody>
          <a:bodyPr wrap="square" rtlCol="0">
            <a:spAutoFit/>
          </a:bodyPr>
          <a:lstStyle/>
          <a:p>
            <a:pPr algn="ctr"/>
            <a:r>
              <a:rPr lang="en-US" sz="2000">
                <a:solidFill>
                  <a:schemeClr val="bg1"/>
                </a:solidFill>
                <a:latin typeface="Archivo" pitchFamily="2" charset="77"/>
                <a:cs typeface="Archivo" pitchFamily="2" charset="77"/>
              </a:rPr>
              <a:t>SMOGN resampling results:</a:t>
            </a:r>
          </a:p>
          <a:p>
            <a:pPr algn="ctr"/>
            <a:endParaRPr lang="en-US" sz="2000">
              <a:solidFill>
                <a:schemeClr val="bg1"/>
              </a:solidFill>
              <a:latin typeface="Archivo" pitchFamily="2" charset="77"/>
              <a:cs typeface="Archivo" pitchFamily="2" charset="77"/>
            </a:endParaRPr>
          </a:p>
          <a:p>
            <a:pPr algn="ctr"/>
            <a:r>
              <a:rPr lang="en-US" sz="2000">
                <a:solidFill>
                  <a:schemeClr val="bg1"/>
                </a:solidFill>
                <a:latin typeface="Archivo" pitchFamily="2" charset="77"/>
                <a:cs typeface="Archivo" pitchFamily="2" charset="77"/>
              </a:rPr>
              <a:t>Roughly </a:t>
            </a:r>
            <a:r>
              <a:rPr lang="en-US" sz="2000" b="1">
                <a:solidFill>
                  <a:schemeClr val="bg1"/>
                </a:solidFill>
                <a:latin typeface="Archivo" pitchFamily="2" charset="77"/>
                <a:cs typeface="Archivo" pitchFamily="2" charset="77"/>
              </a:rPr>
              <a:t>equal</a:t>
            </a:r>
            <a:r>
              <a:rPr lang="en-US" sz="2000">
                <a:solidFill>
                  <a:schemeClr val="bg1"/>
                </a:solidFill>
                <a:latin typeface="Archivo" pitchFamily="2" charset="77"/>
                <a:cs typeface="Archivo" pitchFamily="2" charset="77"/>
              </a:rPr>
              <a:t> number of popular and non-popular songs</a:t>
            </a:r>
          </a:p>
        </p:txBody>
      </p:sp>
    </p:spTree>
    <p:extLst>
      <p:ext uri="{BB962C8B-B14F-4D97-AF65-F5344CB8AC3E}">
        <p14:creationId xmlns:p14="http://schemas.microsoft.com/office/powerpoint/2010/main" val="793626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AE34-2EA8-F97C-213F-68BBF4A30073}"/>
              </a:ext>
            </a:extLst>
          </p:cNvPr>
          <p:cNvSpPr>
            <a:spLocks noGrp="1"/>
          </p:cNvSpPr>
          <p:nvPr>
            <p:ph type="title"/>
          </p:nvPr>
        </p:nvSpPr>
        <p:spPr/>
        <p:txBody>
          <a:bodyPr/>
          <a:lstStyle/>
          <a:p>
            <a:r>
              <a:rPr lang="en-US" sz="3600"/>
              <a:t>Converting Regression Problem into Classification Problem</a:t>
            </a:r>
          </a:p>
        </p:txBody>
      </p:sp>
      <p:sp>
        <p:nvSpPr>
          <p:cNvPr id="3" name="TextBox 2">
            <a:extLst>
              <a:ext uri="{FF2B5EF4-FFF2-40B4-BE49-F238E27FC236}">
                <a16:creationId xmlns:a16="http://schemas.microsoft.com/office/drawing/2014/main" id="{4015C6BD-8D76-C399-4349-8C85F586CEB6}"/>
              </a:ext>
            </a:extLst>
          </p:cNvPr>
          <p:cNvSpPr txBox="1"/>
          <p:nvPr/>
        </p:nvSpPr>
        <p:spPr>
          <a:xfrm>
            <a:off x="1324092" y="1043797"/>
            <a:ext cx="4628652" cy="523220"/>
          </a:xfrm>
          <a:prstGeom prst="rect">
            <a:avLst/>
          </a:prstGeom>
          <a:noFill/>
        </p:spPr>
        <p:txBody>
          <a:bodyPr wrap="square" rtlCol="0">
            <a:spAutoFit/>
          </a:bodyPr>
          <a:lstStyle/>
          <a:p>
            <a:r>
              <a:rPr lang="en-US" b="1">
                <a:solidFill>
                  <a:schemeClr val="tx1"/>
                </a:solidFill>
                <a:latin typeface="Archivo" pitchFamily="2" charset="77"/>
                <a:cs typeface="Archivo" pitchFamily="2" charset="77"/>
              </a:rPr>
              <a:t>Maybe instead of predicting a numerical score, we can predict whether it is popular or not instead? </a:t>
            </a:r>
          </a:p>
        </p:txBody>
      </p:sp>
    </p:spTree>
    <p:extLst>
      <p:ext uri="{BB962C8B-B14F-4D97-AF65-F5344CB8AC3E}">
        <p14:creationId xmlns:p14="http://schemas.microsoft.com/office/powerpoint/2010/main" val="262682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2549400" y="2135752"/>
            <a:ext cx="4045200" cy="6624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t" anchorCtr="0">
            <a:noAutofit/>
          </a:bodyPr>
          <a:lstStyle/>
          <a:p>
            <a:pPr marL="0" lvl="0" indent="0" algn="ctr" rtl="0">
              <a:spcBef>
                <a:spcPts val="0"/>
              </a:spcBef>
              <a:spcAft>
                <a:spcPts val="0"/>
              </a:spcAft>
              <a:buNone/>
            </a:pPr>
            <a:r>
              <a:rPr lang="en"/>
              <a:t>Our Motivation</a:t>
            </a:r>
            <a:endParaRPr/>
          </a:p>
        </p:txBody>
      </p:sp>
      <p:sp>
        <p:nvSpPr>
          <p:cNvPr id="686" name="Google Shape;686;p33"/>
          <p:cNvSpPr txBox="1">
            <a:spLocks noGrp="1"/>
          </p:cNvSpPr>
          <p:nvPr>
            <p:ph type="subTitle" idx="1"/>
          </p:nvPr>
        </p:nvSpPr>
        <p:spPr>
          <a:xfrm>
            <a:off x="1871389" y="3000199"/>
            <a:ext cx="5178830" cy="34518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Why do we need to predict Spotify’s popularity score?</a:t>
            </a:r>
            <a:endParaRPr/>
          </a:p>
        </p:txBody>
      </p:sp>
      <p:grpSp>
        <p:nvGrpSpPr>
          <p:cNvPr id="687" name="Google Shape;687;p33"/>
          <p:cNvGrpSpPr/>
          <p:nvPr/>
        </p:nvGrpSpPr>
        <p:grpSpPr>
          <a:xfrm>
            <a:off x="2284508" y="1034548"/>
            <a:ext cx="4574983" cy="662423"/>
            <a:chOff x="1899325" y="4226225"/>
            <a:chExt cx="3362475" cy="486825"/>
          </a:xfrm>
        </p:grpSpPr>
        <p:sp>
          <p:nvSpPr>
            <p:cNvPr id="688" name="Google Shape;688;p33"/>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33"/>
          <p:cNvCxnSpPr>
            <a:stCxn id="685" idx="1"/>
          </p:cNvCxnSpPr>
          <p:nvPr/>
        </p:nvCxnSpPr>
        <p:spPr>
          <a:xfrm rot="10800000">
            <a:off x="-71700" y="2466952"/>
            <a:ext cx="2621100" cy="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33"/>
          <p:cNvCxnSpPr>
            <a:endCxn id="685" idx="3"/>
          </p:cNvCxnSpPr>
          <p:nvPr/>
        </p:nvCxnSpPr>
        <p:spPr>
          <a:xfrm rot="10800000">
            <a:off x="6594600" y="2466952"/>
            <a:ext cx="2549400" cy="0"/>
          </a:xfrm>
          <a:prstGeom prst="straightConnector1">
            <a:avLst/>
          </a:prstGeom>
          <a:noFill/>
          <a:ln w="9525" cap="flat" cmpd="sng">
            <a:solidFill>
              <a:schemeClr val="dk1"/>
            </a:solidFill>
            <a:prstDash val="solid"/>
            <a:round/>
            <a:headEnd type="none" w="med" len="med"/>
            <a:tailEnd type="none" w="med" len="med"/>
          </a:ln>
        </p:spPr>
      </p:cxnSp>
      <p:grpSp>
        <p:nvGrpSpPr>
          <p:cNvPr id="782" name="Google Shape;782;p33"/>
          <p:cNvGrpSpPr/>
          <p:nvPr/>
        </p:nvGrpSpPr>
        <p:grpSpPr>
          <a:xfrm>
            <a:off x="1008008" y="2056952"/>
            <a:ext cx="881822" cy="820008"/>
            <a:chOff x="2287525" y="3243650"/>
            <a:chExt cx="571350" cy="531300"/>
          </a:xfrm>
        </p:grpSpPr>
        <p:sp>
          <p:nvSpPr>
            <p:cNvPr id="783" name="Google Shape;783;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3"/>
          <p:cNvGrpSpPr/>
          <p:nvPr/>
        </p:nvGrpSpPr>
        <p:grpSpPr>
          <a:xfrm>
            <a:off x="7254170" y="2056952"/>
            <a:ext cx="881822" cy="820008"/>
            <a:chOff x="2287525" y="3243650"/>
            <a:chExt cx="571350" cy="531300"/>
          </a:xfrm>
        </p:grpSpPr>
        <p:sp>
          <p:nvSpPr>
            <p:cNvPr id="802" name="Google Shape;802;p33"/>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3F41-292F-254A-78B3-192ECE522477}"/>
              </a:ext>
            </a:extLst>
          </p:cNvPr>
          <p:cNvSpPr>
            <a:spLocks noGrp="1"/>
          </p:cNvSpPr>
          <p:nvPr>
            <p:ph type="title"/>
          </p:nvPr>
        </p:nvSpPr>
        <p:spPr/>
        <p:txBody>
          <a:bodyPr/>
          <a:lstStyle/>
          <a:p>
            <a:r>
              <a:rPr lang="en-US" i="1"/>
              <a:t>'Track Popularity Cat’</a:t>
            </a:r>
          </a:p>
        </p:txBody>
      </p:sp>
      <p:cxnSp>
        <p:nvCxnSpPr>
          <p:cNvPr id="5" name="Straight Connector 4">
            <a:extLst>
              <a:ext uri="{FF2B5EF4-FFF2-40B4-BE49-F238E27FC236}">
                <a16:creationId xmlns:a16="http://schemas.microsoft.com/office/drawing/2014/main" id="{9FC7F259-1CDD-8975-36F3-DED21764FAC8}"/>
              </a:ext>
            </a:extLst>
          </p:cNvPr>
          <p:cNvCxnSpPr/>
          <p:nvPr/>
        </p:nvCxnSpPr>
        <p:spPr>
          <a:xfrm>
            <a:off x="1591056" y="3840666"/>
            <a:ext cx="596188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C294A2-C741-9506-BC60-0EB36AA992E2}"/>
              </a:ext>
            </a:extLst>
          </p:cNvPr>
          <p:cNvSpPr txBox="1"/>
          <p:nvPr/>
        </p:nvSpPr>
        <p:spPr>
          <a:xfrm>
            <a:off x="3374136" y="3932106"/>
            <a:ext cx="2395728" cy="307777"/>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Track Popularity Score</a:t>
            </a:r>
          </a:p>
        </p:txBody>
      </p:sp>
      <p:cxnSp>
        <p:nvCxnSpPr>
          <p:cNvPr id="8" name="Straight Connector 7">
            <a:extLst>
              <a:ext uri="{FF2B5EF4-FFF2-40B4-BE49-F238E27FC236}">
                <a16:creationId xmlns:a16="http://schemas.microsoft.com/office/drawing/2014/main" id="{52824E15-5274-D179-B3DA-22B30C19C631}"/>
              </a:ext>
            </a:extLst>
          </p:cNvPr>
          <p:cNvCxnSpPr/>
          <p:nvPr/>
        </p:nvCxnSpPr>
        <p:spPr>
          <a:xfrm>
            <a:off x="4572000" y="3749226"/>
            <a:ext cx="0" cy="1828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AF0FF5E-1C31-2A5A-7F7B-8D6D3CAAD1AE}"/>
              </a:ext>
            </a:extLst>
          </p:cNvPr>
          <p:cNvSpPr txBox="1"/>
          <p:nvPr/>
        </p:nvSpPr>
        <p:spPr>
          <a:xfrm>
            <a:off x="3374136" y="3395729"/>
            <a:ext cx="2395728" cy="307777"/>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50</a:t>
            </a:r>
          </a:p>
        </p:txBody>
      </p:sp>
      <p:cxnSp>
        <p:nvCxnSpPr>
          <p:cNvPr id="10" name="Straight Connector 9">
            <a:extLst>
              <a:ext uri="{FF2B5EF4-FFF2-40B4-BE49-F238E27FC236}">
                <a16:creationId xmlns:a16="http://schemas.microsoft.com/office/drawing/2014/main" id="{F58E953C-7F5D-E8D5-F1B9-D70B631C631C}"/>
              </a:ext>
            </a:extLst>
          </p:cNvPr>
          <p:cNvCxnSpPr>
            <a:cxnSpLocks/>
          </p:cNvCxnSpPr>
          <p:nvPr/>
        </p:nvCxnSpPr>
        <p:spPr>
          <a:xfrm>
            <a:off x="4572000" y="1909976"/>
            <a:ext cx="0" cy="14269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1BB87-2988-C7EE-9D5C-4892E9D53462}"/>
              </a:ext>
            </a:extLst>
          </p:cNvPr>
          <p:cNvSpPr txBox="1"/>
          <p:nvPr/>
        </p:nvSpPr>
        <p:spPr>
          <a:xfrm>
            <a:off x="5193792" y="1909976"/>
            <a:ext cx="1810512" cy="400110"/>
          </a:xfrm>
          <a:prstGeom prst="rect">
            <a:avLst/>
          </a:prstGeom>
          <a:noFill/>
        </p:spPr>
        <p:txBody>
          <a:bodyPr wrap="square" rtlCol="0">
            <a:spAutoFit/>
          </a:bodyPr>
          <a:lstStyle/>
          <a:p>
            <a:r>
              <a:rPr lang="en-US" sz="2000" b="1">
                <a:solidFill>
                  <a:schemeClr val="bg1"/>
                </a:solidFill>
              </a:rPr>
              <a:t>POPULAR</a:t>
            </a:r>
            <a:r>
              <a:rPr lang="en-US">
                <a:solidFill>
                  <a:schemeClr val="bg1"/>
                </a:solidFill>
              </a:rPr>
              <a:t> 🎉</a:t>
            </a:r>
          </a:p>
        </p:txBody>
      </p:sp>
      <p:sp>
        <p:nvSpPr>
          <p:cNvPr id="13" name="TextBox 12">
            <a:extLst>
              <a:ext uri="{FF2B5EF4-FFF2-40B4-BE49-F238E27FC236}">
                <a16:creationId xmlns:a16="http://schemas.microsoft.com/office/drawing/2014/main" id="{5E30F29A-1238-380E-3641-C7467D7F3687}"/>
              </a:ext>
            </a:extLst>
          </p:cNvPr>
          <p:cNvSpPr txBox="1"/>
          <p:nvPr/>
        </p:nvSpPr>
        <p:spPr>
          <a:xfrm>
            <a:off x="1947698" y="1914112"/>
            <a:ext cx="1914127" cy="400110"/>
          </a:xfrm>
          <a:prstGeom prst="rect">
            <a:avLst/>
          </a:prstGeom>
          <a:noFill/>
        </p:spPr>
        <p:txBody>
          <a:bodyPr wrap="square" rtlCol="0">
            <a:spAutoFit/>
          </a:bodyPr>
          <a:lstStyle/>
          <a:p>
            <a:r>
              <a:rPr lang="en-US" sz="2000" b="1">
                <a:solidFill>
                  <a:schemeClr val="bg1"/>
                </a:solidFill>
              </a:rPr>
              <a:t>not-popular</a:t>
            </a:r>
            <a:r>
              <a:rPr lang="en-US">
                <a:solidFill>
                  <a:schemeClr val="bg1"/>
                </a:solidFill>
              </a:rPr>
              <a:t> 👎</a:t>
            </a:r>
          </a:p>
        </p:txBody>
      </p:sp>
      <p:sp>
        <p:nvSpPr>
          <p:cNvPr id="14" name="TextBox 13">
            <a:extLst>
              <a:ext uri="{FF2B5EF4-FFF2-40B4-BE49-F238E27FC236}">
                <a16:creationId xmlns:a16="http://schemas.microsoft.com/office/drawing/2014/main" id="{45E11925-552C-ED72-C181-6B82890D148E}"/>
              </a:ext>
            </a:extLst>
          </p:cNvPr>
          <p:cNvSpPr txBox="1"/>
          <p:nvPr/>
        </p:nvSpPr>
        <p:spPr>
          <a:xfrm>
            <a:off x="4745736" y="2380066"/>
            <a:ext cx="2395728" cy="1015663"/>
          </a:xfrm>
          <a:prstGeom prst="rect">
            <a:avLst/>
          </a:prstGeom>
          <a:noFill/>
        </p:spPr>
        <p:txBody>
          <a:bodyPr wrap="square" rtlCol="0">
            <a:spAutoFit/>
          </a:bodyPr>
          <a:lstStyle/>
          <a:p>
            <a:pPr algn="ctr"/>
            <a:r>
              <a:rPr lang="en-US" sz="6000" b="1">
                <a:solidFill>
                  <a:schemeClr val="bg1"/>
                </a:solidFill>
                <a:latin typeface="Archivo" pitchFamily="2" charset="77"/>
                <a:cs typeface="Archivo" pitchFamily="2" charset="77"/>
              </a:rPr>
              <a:t>1</a:t>
            </a:r>
          </a:p>
        </p:txBody>
      </p:sp>
      <p:sp>
        <p:nvSpPr>
          <p:cNvPr id="15" name="TextBox 14">
            <a:extLst>
              <a:ext uri="{FF2B5EF4-FFF2-40B4-BE49-F238E27FC236}">
                <a16:creationId xmlns:a16="http://schemas.microsoft.com/office/drawing/2014/main" id="{623ACC61-E655-20AB-843F-333D6A8D84F1}"/>
              </a:ext>
            </a:extLst>
          </p:cNvPr>
          <p:cNvSpPr txBox="1"/>
          <p:nvPr/>
        </p:nvSpPr>
        <p:spPr>
          <a:xfrm>
            <a:off x="1706897" y="2380066"/>
            <a:ext cx="2395728" cy="1015663"/>
          </a:xfrm>
          <a:prstGeom prst="rect">
            <a:avLst/>
          </a:prstGeom>
          <a:noFill/>
        </p:spPr>
        <p:txBody>
          <a:bodyPr wrap="square" rtlCol="0">
            <a:spAutoFit/>
          </a:bodyPr>
          <a:lstStyle/>
          <a:p>
            <a:pPr algn="ctr"/>
            <a:r>
              <a:rPr lang="en-US" sz="6000" b="1">
                <a:solidFill>
                  <a:schemeClr val="bg1"/>
                </a:solidFill>
                <a:latin typeface="Archivo" pitchFamily="2" charset="77"/>
                <a:cs typeface="Archivo" pitchFamily="2" charset="77"/>
              </a:rPr>
              <a:t>0</a:t>
            </a:r>
          </a:p>
        </p:txBody>
      </p:sp>
    </p:spTree>
    <p:extLst>
      <p:ext uri="{BB962C8B-B14F-4D97-AF65-F5344CB8AC3E}">
        <p14:creationId xmlns:p14="http://schemas.microsoft.com/office/powerpoint/2010/main" val="210778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3F41-292F-254A-78B3-192ECE522477}"/>
              </a:ext>
            </a:extLst>
          </p:cNvPr>
          <p:cNvSpPr>
            <a:spLocks noGrp="1"/>
          </p:cNvSpPr>
          <p:nvPr>
            <p:ph type="title"/>
          </p:nvPr>
        </p:nvSpPr>
        <p:spPr/>
        <p:txBody>
          <a:bodyPr/>
          <a:lstStyle/>
          <a:p>
            <a:r>
              <a:rPr lang="en-US" i="1"/>
              <a:t>'Track Popularity Cat’</a:t>
            </a:r>
          </a:p>
        </p:txBody>
      </p:sp>
      <p:pic>
        <p:nvPicPr>
          <p:cNvPr id="3" name="Picture 2">
            <a:extLst>
              <a:ext uri="{FF2B5EF4-FFF2-40B4-BE49-F238E27FC236}">
                <a16:creationId xmlns:a16="http://schemas.microsoft.com/office/drawing/2014/main" id="{665CA1E3-F295-08E2-DDF5-A7F65C9121AD}"/>
              </a:ext>
            </a:extLst>
          </p:cNvPr>
          <p:cNvPicPr>
            <a:picLocks noChangeAspect="1"/>
          </p:cNvPicPr>
          <p:nvPr/>
        </p:nvPicPr>
        <p:blipFill>
          <a:blip r:embed="rId2"/>
          <a:stretch>
            <a:fillRect/>
          </a:stretch>
        </p:blipFill>
        <p:spPr>
          <a:xfrm>
            <a:off x="1865376" y="1269805"/>
            <a:ext cx="5157216" cy="3220316"/>
          </a:xfrm>
          <a:prstGeom prst="rect">
            <a:avLst/>
          </a:prstGeom>
        </p:spPr>
      </p:pic>
    </p:spTree>
    <p:extLst>
      <p:ext uri="{BB962C8B-B14F-4D97-AF65-F5344CB8AC3E}">
        <p14:creationId xmlns:p14="http://schemas.microsoft.com/office/powerpoint/2010/main" val="141304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C57CA-9086-7C35-886B-CF310E31FF8A}"/>
              </a:ext>
            </a:extLst>
          </p:cNvPr>
          <p:cNvSpPr>
            <a:spLocks noGrp="1"/>
          </p:cNvSpPr>
          <p:nvPr>
            <p:ph type="body" idx="1"/>
          </p:nvPr>
        </p:nvSpPr>
        <p:spPr>
          <a:xfrm>
            <a:off x="4754880" y="1633494"/>
            <a:ext cx="3477096" cy="2485802"/>
          </a:xfrm>
        </p:spPr>
        <p:txBody>
          <a:bodyPr/>
          <a:lstStyle/>
          <a:p>
            <a:pPr marL="152400" indent="0">
              <a:buNone/>
            </a:pPr>
            <a:r>
              <a:rPr lang="en-US"/>
              <a:t>Too many not-popular song and too little popular songs.</a:t>
            </a:r>
          </a:p>
          <a:p>
            <a:pPr marL="152400" indent="0">
              <a:buNone/>
            </a:pPr>
            <a:endParaRPr lang="en-US" u="sng"/>
          </a:p>
          <a:p>
            <a:pPr marL="152400" indent="0">
              <a:buNone/>
            </a:pPr>
            <a:r>
              <a:rPr lang="en-US" sz="3200" b="1"/>
              <a:t>IMBALANCED DATASET </a:t>
            </a:r>
            <a:r>
              <a:rPr lang="en-US" b="1" i="1"/>
              <a:t>(again)</a:t>
            </a:r>
          </a:p>
          <a:p>
            <a:pPr marL="152400" indent="0">
              <a:buNone/>
            </a:pPr>
            <a:endParaRPr lang="en-US" sz="1100" b="1" i="1"/>
          </a:p>
          <a:p>
            <a:pPr marL="152400" indent="0">
              <a:buNone/>
            </a:pPr>
            <a:r>
              <a:rPr lang="en-US"/>
              <a:t>Time for more resampling methods for classification!</a:t>
            </a:r>
            <a:endParaRPr lang="en-US" sz="3200"/>
          </a:p>
        </p:txBody>
      </p:sp>
      <p:sp>
        <p:nvSpPr>
          <p:cNvPr id="3" name="Title 2">
            <a:extLst>
              <a:ext uri="{FF2B5EF4-FFF2-40B4-BE49-F238E27FC236}">
                <a16:creationId xmlns:a16="http://schemas.microsoft.com/office/drawing/2014/main" id="{F3AA1E5E-3268-3978-8190-045A7A11D666}"/>
              </a:ext>
            </a:extLst>
          </p:cNvPr>
          <p:cNvSpPr>
            <a:spLocks noGrp="1"/>
          </p:cNvSpPr>
          <p:nvPr>
            <p:ph type="title"/>
          </p:nvPr>
        </p:nvSpPr>
        <p:spPr/>
        <p:txBody>
          <a:bodyPr/>
          <a:lstStyle/>
          <a:p>
            <a:r>
              <a:rPr lang="en-US"/>
              <a:t>Problem with </a:t>
            </a:r>
            <a:r>
              <a:rPr lang="en-US" i="1"/>
              <a:t>‘Track Popularity Cat’</a:t>
            </a:r>
          </a:p>
        </p:txBody>
      </p:sp>
      <p:pic>
        <p:nvPicPr>
          <p:cNvPr id="4" name="Picture 3">
            <a:extLst>
              <a:ext uri="{FF2B5EF4-FFF2-40B4-BE49-F238E27FC236}">
                <a16:creationId xmlns:a16="http://schemas.microsoft.com/office/drawing/2014/main" id="{3A21A0FA-F476-FDCC-C2AB-D7E37EDC6C7D}"/>
              </a:ext>
            </a:extLst>
          </p:cNvPr>
          <p:cNvPicPr>
            <a:picLocks noChangeAspect="1"/>
          </p:cNvPicPr>
          <p:nvPr/>
        </p:nvPicPr>
        <p:blipFill rotWithShape="1">
          <a:blip r:embed="rId3"/>
          <a:srcRect r="66823" b="50000"/>
          <a:stretch/>
        </p:blipFill>
        <p:spPr>
          <a:xfrm>
            <a:off x="1094904" y="1564990"/>
            <a:ext cx="3477096" cy="2622810"/>
          </a:xfrm>
          <a:prstGeom prst="rect">
            <a:avLst/>
          </a:prstGeom>
        </p:spPr>
      </p:pic>
    </p:spTree>
    <p:extLst>
      <p:ext uri="{BB962C8B-B14F-4D97-AF65-F5344CB8AC3E}">
        <p14:creationId xmlns:p14="http://schemas.microsoft.com/office/powerpoint/2010/main" val="2621549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#1</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5400"/>
              <a:t>Random Over-Sampling</a:t>
            </a:r>
            <a:endParaRPr lang="en-US" sz="6000"/>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Randomly duplicate certain values in the minority class to match the number of data points in majority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2E5B0A44-9B88-58DE-A819-019979ABEFB4}"/>
              </a:ext>
            </a:extLst>
          </p:cNvPr>
          <p:cNvPicPr>
            <a:picLocks noChangeAspect="1"/>
          </p:cNvPicPr>
          <p:nvPr/>
        </p:nvPicPr>
        <p:blipFill rotWithShape="1">
          <a:blip r:embed="rId3"/>
          <a:srcRect l="33177" r="33293" b="50000"/>
          <a:stretch/>
        </p:blipFill>
        <p:spPr>
          <a:xfrm>
            <a:off x="5487621" y="2300031"/>
            <a:ext cx="3227793" cy="2409129"/>
          </a:xfrm>
          <a:prstGeom prst="rect">
            <a:avLst/>
          </a:prstGeom>
        </p:spPr>
      </p:pic>
    </p:spTree>
    <p:extLst>
      <p:ext uri="{BB962C8B-B14F-4D97-AF65-F5344CB8AC3E}">
        <p14:creationId xmlns:p14="http://schemas.microsoft.com/office/powerpoint/2010/main" val="1425058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#2</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7200"/>
              <a:t>SMOTE</a:t>
            </a:r>
            <a:br>
              <a:rPr lang="en-US"/>
            </a:br>
            <a:r>
              <a:rPr lang="en-US" sz="1400"/>
              <a:t>(Synthetic Minority Over-Sampling Technique)</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Exactly the same as SMOGN but only done in the minority class</a:t>
            </a:r>
          </a:p>
          <a:p>
            <a:pPr algn="l">
              <a:lnSpc>
                <a:spcPct val="150000"/>
              </a:lnSpc>
              <a:buFont typeface="Arial" panose="020B0604020202020204" pitchFamily="34" charset="0"/>
              <a:buChar char="•"/>
            </a:pPr>
            <a:r>
              <a:rPr lang="en-US"/>
              <a:t>Increase the number of the minority class to match the majority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80E40C4B-A3CF-4A2D-25EC-4EBA62AF7F2E}"/>
              </a:ext>
            </a:extLst>
          </p:cNvPr>
          <p:cNvPicPr>
            <a:picLocks noChangeAspect="1"/>
          </p:cNvPicPr>
          <p:nvPr/>
        </p:nvPicPr>
        <p:blipFill rotWithShape="1">
          <a:blip r:embed="rId3"/>
          <a:srcRect l="66235" b="50000"/>
          <a:stretch/>
        </p:blipFill>
        <p:spPr>
          <a:xfrm>
            <a:off x="5199554" y="2281743"/>
            <a:ext cx="3275119" cy="2427417"/>
          </a:xfrm>
          <a:prstGeom prst="rect">
            <a:avLst/>
          </a:prstGeom>
        </p:spPr>
      </p:pic>
    </p:spTree>
    <p:extLst>
      <p:ext uri="{BB962C8B-B14F-4D97-AF65-F5344CB8AC3E}">
        <p14:creationId xmlns:p14="http://schemas.microsoft.com/office/powerpoint/2010/main" val="5802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#3</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p:txBody>
          <a:bodyPr/>
          <a:lstStyle/>
          <a:p>
            <a:r>
              <a:rPr lang="en-US" sz="5400"/>
              <a:t>Random Under-Sampling</a:t>
            </a:r>
            <a:endParaRPr lang="en-US" sz="6000"/>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625840"/>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Randomly delete certain values in the majority class to match the number of data points in minority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9B3D50D0-A1E0-9BB0-5B96-D2BB397AC02F}"/>
              </a:ext>
            </a:extLst>
          </p:cNvPr>
          <p:cNvPicPr>
            <a:picLocks noChangeAspect="1"/>
          </p:cNvPicPr>
          <p:nvPr/>
        </p:nvPicPr>
        <p:blipFill rotWithShape="1">
          <a:blip r:embed="rId3"/>
          <a:srcRect t="50000" r="66353"/>
          <a:stretch/>
        </p:blipFill>
        <p:spPr>
          <a:xfrm>
            <a:off x="5289188" y="2297429"/>
            <a:ext cx="3182112" cy="2366729"/>
          </a:xfrm>
          <a:prstGeom prst="rect">
            <a:avLst/>
          </a:prstGeom>
        </p:spPr>
      </p:pic>
    </p:spTree>
    <p:extLst>
      <p:ext uri="{BB962C8B-B14F-4D97-AF65-F5344CB8AC3E}">
        <p14:creationId xmlns:p14="http://schemas.microsoft.com/office/powerpoint/2010/main" val="622414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FE56C5-C651-36B7-3D46-079D578A9816}"/>
              </a:ext>
            </a:extLst>
          </p:cNvPr>
          <p:cNvSpPr>
            <a:spLocks noGrp="1"/>
          </p:cNvSpPr>
          <p:nvPr>
            <p:ph type="subTitle" idx="1"/>
          </p:nvPr>
        </p:nvSpPr>
        <p:spPr/>
        <p:txBody>
          <a:bodyPr/>
          <a:lstStyle/>
          <a:p>
            <a:r>
              <a:rPr lang="en-US" b="1"/>
              <a:t>Classification Sampling Method #4</a:t>
            </a:r>
          </a:p>
        </p:txBody>
      </p:sp>
      <p:sp>
        <p:nvSpPr>
          <p:cNvPr id="6" name="Title 5">
            <a:extLst>
              <a:ext uri="{FF2B5EF4-FFF2-40B4-BE49-F238E27FC236}">
                <a16:creationId xmlns:a16="http://schemas.microsoft.com/office/drawing/2014/main" id="{0A4687C0-44C4-D449-B2C1-4E7057FF9F66}"/>
              </a:ext>
            </a:extLst>
          </p:cNvPr>
          <p:cNvSpPr>
            <a:spLocks noGrp="1"/>
          </p:cNvSpPr>
          <p:nvPr>
            <p:ph type="ctrTitle"/>
          </p:nvPr>
        </p:nvSpPr>
        <p:spPr>
          <a:xfrm flipH="1">
            <a:off x="641900" y="1439100"/>
            <a:ext cx="3818100" cy="2265300"/>
          </a:xfrm>
        </p:spPr>
        <p:txBody>
          <a:bodyPr/>
          <a:lstStyle/>
          <a:p>
            <a:r>
              <a:rPr lang="en-US" sz="7200" err="1"/>
              <a:t>NearMiss</a:t>
            </a:r>
            <a:endParaRPr lang="en-US"/>
          </a:p>
        </p:txBody>
      </p:sp>
      <p:sp>
        <p:nvSpPr>
          <p:cNvPr id="7" name="Subtitle 2">
            <a:extLst>
              <a:ext uri="{FF2B5EF4-FFF2-40B4-BE49-F238E27FC236}">
                <a16:creationId xmlns:a16="http://schemas.microsoft.com/office/drawing/2014/main" id="{4B65ED16-71C0-4B0C-1415-642E2F821B9E}"/>
              </a:ext>
            </a:extLst>
          </p:cNvPr>
          <p:cNvSpPr txBox="1">
            <a:spLocks/>
          </p:cNvSpPr>
          <p:nvPr/>
        </p:nvSpPr>
        <p:spPr>
          <a:xfrm flipH="1">
            <a:off x="4958814" y="506968"/>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Find data points that are very close to each other, and randomly delete some of them</a:t>
            </a:r>
          </a:p>
          <a:p>
            <a:pPr algn="l">
              <a:lnSpc>
                <a:spcPct val="150000"/>
              </a:lnSpc>
              <a:buFont typeface="Arial" panose="020B0604020202020204" pitchFamily="34" charset="0"/>
              <a:buChar char="•"/>
            </a:pPr>
            <a:r>
              <a:rPr lang="en-US"/>
              <a:t>Decrease the number of the majority class to match the minority class</a:t>
            </a:r>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47FA82C0-96EB-67D5-D2D4-6B1ED22AA6C2}"/>
              </a:ext>
            </a:extLst>
          </p:cNvPr>
          <p:cNvPicPr>
            <a:picLocks noChangeAspect="1"/>
          </p:cNvPicPr>
          <p:nvPr/>
        </p:nvPicPr>
        <p:blipFill rotWithShape="1">
          <a:blip r:embed="rId3"/>
          <a:srcRect l="33412" t="50000" r="33176"/>
          <a:stretch/>
        </p:blipFill>
        <p:spPr>
          <a:xfrm>
            <a:off x="5394771" y="2453718"/>
            <a:ext cx="3107329" cy="2327383"/>
          </a:xfrm>
          <a:prstGeom prst="rect">
            <a:avLst/>
          </a:prstGeom>
        </p:spPr>
      </p:pic>
    </p:spTree>
    <p:extLst>
      <p:ext uri="{BB962C8B-B14F-4D97-AF65-F5344CB8AC3E}">
        <p14:creationId xmlns:p14="http://schemas.microsoft.com/office/powerpoint/2010/main" val="2124645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1AA8-0938-01A1-3DC8-3D668438BFA0}"/>
              </a:ext>
            </a:extLst>
          </p:cNvPr>
          <p:cNvSpPr>
            <a:spLocks noGrp="1"/>
          </p:cNvSpPr>
          <p:nvPr>
            <p:ph type="title"/>
          </p:nvPr>
        </p:nvSpPr>
        <p:spPr/>
        <p:txBody>
          <a:bodyPr/>
          <a:lstStyle/>
          <a:p>
            <a:r>
              <a:rPr lang="en-US"/>
              <a:t>Overview of Datasets</a:t>
            </a:r>
          </a:p>
        </p:txBody>
      </p:sp>
      <p:pic>
        <p:nvPicPr>
          <p:cNvPr id="3" name="Picture 2">
            <a:extLst>
              <a:ext uri="{FF2B5EF4-FFF2-40B4-BE49-F238E27FC236}">
                <a16:creationId xmlns:a16="http://schemas.microsoft.com/office/drawing/2014/main" id="{3330EF28-E804-6D39-2599-32CBEFB01D58}"/>
              </a:ext>
            </a:extLst>
          </p:cNvPr>
          <p:cNvPicPr>
            <a:picLocks noChangeAspect="1"/>
          </p:cNvPicPr>
          <p:nvPr/>
        </p:nvPicPr>
        <p:blipFill>
          <a:blip r:embed="rId3"/>
          <a:stretch>
            <a:fillRect/>
          </a:stretch>
        </p:blipFill>
        <p:spPr>
          <a:xfrm>
            <a:off x="1827657" y="1774259"/>
            <a:ext cx="5488686" cy="2747125"/>
          </a:xfrm>
          <a:prstGeom prst="rect">
            <a:avLst/>
          </a:prstGeom>
        </p:spPr>
      </p:pic>
      <p:sp>
        <p:nvSpPr>
          <p:cNvPr id="4" name="TextBox 3">
            <a:extLst>
              <a:ext uri="{FF2B5EF4-FFF2-40B4-BE49-F238E27FC236}">
                <a16:creationId xmlns:a16="http://schemas.microsoft.com/office/drawing/2014/main" id="{A6397911-4962-8ECA-82DA-F3D126980E88}"/>
              </a:ext>
            </a:extLst>
          </p:cNvPr>
          <p:cNvSpPr txBox="1"/>
          <p:nvPr/>
        </p:nvSpPr>
        <p:spPr>
          <a:xfrm>
            <a:off x="2633472" y="1180102"/>
            <a:ext cx="3877056" cy="523220"/>
          </a:xfrm>
          <a:prstGeom prst="rect">
            <a:avLst/>
          </a:prstGeom>
          <a:noFill/>
        </p:spPr>
        <p:txBody>
          <a:bodyPr wrap="square" rtlCol="0">
            <a:spAutoFit/>
          </a:bodyPr>
          <a:lstStyle/>
          <a:p>
            <a:pPr algn="ctr"/>
            <a:r>
              <a:rPr lang="en-US" b="1">
                <a:solidFill>
                  <a:schemeClr val="bg1"/>
                </a:solidFill>
                <a:latin typeface="Archivo" pitchFamily="2" charset="77"/>
                <a:cs typeface="Archivo" pitchFamily="2" charset="77"/>
              </a:rPr>
              <a:t>In sampled datasets, there are equal amount of popular and not-popular songs</a:t>
            </a:r>
          </a:p>
        </p:txBody>
      </p:sp>
    </p:spTree>
    <p:extLst>
      <p:ext uri="{BB962C8B-B14F-4D97-AF65-F5344CB8AC3E}">
        <p14:creationId xmlns:p14="http://schemas.microsoft.com/office/powerpoint/2010/main" val="3232195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800"/>
              <a:t>Predicting Artist Popularity</a:t>
            </a:r>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indent="0">
              <a:spcAft>
                <a:spcPts val="1200"/>
              </a:spcAft>
            </a:pPr>
            <a:r>
              <a:rPr lang="en-US" b="1">
                <a:solidFill>
                  <a:srgbClr val="005B48"/>
                </a:solidFill>
              </a:rPr>
              <a:t>from Artist Genre and Decade</a:t>
            </a:r>
            <a:endParaRPr lang="en-US"/>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03</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396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857D-99DE-61F8-7712-04D5058C1BE2}"/>
              </a:ext>
            </a:extLst>
          </p:cNvPr>
          <p:cNvSpPr>
            <a:spLocks noGrp="1"/>
          </p:cNvSpPr>
          <p:nvPr>
            <p:ph type="title"/>
          </p:nvPr>
        </p:nvSpPr>
        <p:spPr/>
        <p:txBody>
          <a:bodyPr/>
          <a:lstStyle/>
          <a:p>
            <a:r>
              <a:rPr lang="en-US"/>
              <a:t>Why the chosen independent variables?</a:t>
            </a:r>
          </a:p>
        </p:txBody>
      </p:sp>
      <p:sp>
        <p:nvSpPr>
          <p:cNvPr id="3" name="Subtitle 2">
            <a:extLst>
              <a:ext uri="{FF2B5EF4-FFF2-40B4-BE49-F238E27FC236}">
                <a16:creationId xmlns:a16="http://schemas.microsoft.com/office/drawing/2014/main" id="{9F70A831-8617-6096-86D0-EC8F700B012E}"/>
              </a:ext>
            </a:extLst>
          </p:cNvPr>
          <p:cNvSpPr>
            <a:spLocks noGrp="1"/>
          </p:cNvSpPr>
          <p:nvPr>
            <p:ph type="subTitle" idx="1"/>
          </p:nvPr>
        </p:nvSpPr>
        <p:spPr>
          <a:xfrm>
            <a:off x="1482154" y="1954162"/>
            <a:ext cx="2735787" cy="2281313"/>
          </a:xfrm>
        </p:spPr>
        <p:txBody>
          <a:bodyPr/>
          <a:lstStyle/>
          <a:p>
            <a:pPr>
              <a:buFont typeface="Arial"/>
              <a:buChar char="•"/>
            </a:pPr>
            <a:r>
              <a:rPr lang="en-US" u="sng"/>
              <a:t>Certain genres are more popular </a:t>
            </a:r>
            <a:r>
              <a:rPr lang="en-US"/>
              <a:t>than others</a:t>
            </a:r>
          </a:p>
          <a:p>
            <a:pPr>
              <a:buFont typeface="Arial"/>
              <a:buChar char="•"/>
            </a:pPr>
            <a:r>
              <a:rPr lang="en-US"/>
              <a:t>Combinations of artist genres may be a significant predictor of artist popularity</a:t>
            </a:r>
          </a:p>
        </p:txBody>
      </p:sp>
      <p:sp>
        <p:nvSpPr>
          <p:cNvPr id="4" name="Subtitle 3">
            <a:extLst>
              <a:ext uri="{FF2B5EF4-FFF2-40B4-BE49-F238E27FC236}">
                <a16:creationId xmlns:a16="http://schemas.microsoft.com/office/drawing/2014/main" id="{C65E7951-9045-6F96-6A4E-1FE1973C5FB5}"/>
              </a:ext>
            </a:extLst>
          </p:cNvPr>
          <p:cNvSpPr>
            <a:spLocks noGrp="1"/>
          </p:cNvSpPr>
          <p:nvPr>
            <p:ph type="subTitle" idx="2"/>
          </p:nvPr>
        </p:nvSpPr>
        <p:spPr>
          <a:xfrm>
            <a:off x="1505966" y="1558700"/>
            <a:ext cx="2124600" cy="393600"/>
          </a:xfrm>
        </p:spPr>
        <p:txBody>
          <a:bodyPr/>
          <a:lstStyle/>
          <a:p>
            <a:r>
              <a:rPr lang="en-US">
                <a:highlight>
                  <a:srgbClr val="389271"/>
                </a:highlight>
              </a:rPr>
              <a:t>Artist Genre</a:t>
            </a:r>
            <a:endParaRPr lang="en-US"/>
          </a:p>
        </p:txBody>
      </p:sp>
      <p:sp>
        <p:nvSpPr>
          <p:cNvPr id="5" name="Subtitle 4">
            <a:extLst>
              <a:ext uri="{FF2B5EF4-FFF2-40B4-BE49-F238E27FC236}">
                <a16:creationId xmlns:a16="http://schemas.microsoft.com/office/drawing/2014/main" id="{444B6E25-5C8A-1C3F-1896-7E7CAE8C014C}"/>
              </a:ext>
            </a:extLst>
          </p:cNvPr>
          <p:cNvSpPr>
            <a:spLocks noGrp="1"/>
          </p:cNvSpPr>
          <p:nvPr>
            <p:ph type="subTitle" idx="3"/>
          </p:nvPr>
        </p:nvSpPr>
        <p:spPr>
          <a:xfrm>
            <a:off x="4546441" y="1938287"/>
            <a:ext cx="3045350" cy="2424188"/>
          </a:xfrm>
        </p:spPr>
        <p:txBody>
          <a:bodyPr/>
          <a:lstStyle/>
          <a:p>
            <a:pPr>
              <a:buFont typeface="Arial"/>
              <a:buChar char="•"/>
            </a:pPr>
            <a:r>
              <a:rPr lang="en-US"/>
              <a:t>People's preference to genres tend to </a:t>
            </a:r>
            <a:r>
              <a:rPr lang="en-US" u="sng"/>
              <a:t>change temporally</a:t>
            </a:r>
          </a:p>
          <a:p>
            <a:pPr>
              <a:buFont typeface="Arial"/>
              <a:buChar char="•"/>
            </a:pPr>
            <a:r>
              <a:rPr lang="en-US"/>
              <a:t>We use the decade the artist released an album as an indicator of when the artist is active</a:t>
            </a:r>
          </a:p>
        </p:txBody>
      </p:sp>
      <p:sp>
        <p:nvSpPr>
          <p:cNvPr id="6" name="Subtitle 5">
            <a:extLst>
              <a:ext uri="{FF2B5EF4-FFF2-40B4-BE49-F238E27FC236}">
                <a16:creationId xmlns:a16="http://schemas.microsoft.com/office/drawing/2014/main" id="{8BC45577-9F97-5ADC-94F1-F7CD5E8B4233}"/>
              </a:ext>
            </a:extLst>
          </p:cNvPr>
          <p:cNvSpPr>
            <a:spLocks noGrp="1"/>
          </p:cNvSpPr>
          <p:nvPr>
            <p:ph type="subTitle" idx="4"/>
          </p:nvPr>
        </p:nvSpPr>
        <p:spPr>
          <a:xfrm>
            <a:off x="4546441" y="1558700"/>
            <a:ext cx="3204100" cy="393600"/>
          </a:xfrm>
        </p:spPr>
        <p:txBody>
          <a:bodyPr/>
          <a:lstStyle/>
          <a:p>
            <a:r>
              <a:rPr lang="en-US">
                <a:highlight>
                  <a:srgbClr val="389271"/>
                </a:highlight>
              </a:rPr>
              <a:t>Decade of Album Release</a:t>
            </a:r>
            <a:endParaRPr lang="en-US"/>
          </a:p>
        </p:txBody>
      </p:sp>
    </p:spTree>
    <p:extLst>
      <p:ext uri="{BB962C8B-B14F-4D97-AF65-F5344CB8AC3E}">
        <p14:creationId xmlns:p14="http://schemas.microsoft.com/office/powerpoint/2010/main" val="91111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8512" b="15840"/>
          <a:stretch/>
        </p:blipFill>
        <p:spPr>
          <a:xfrm>
            <a:off x="0" y="0"/>
            <a:ext cx="3890595" cy="5143500"/>
          </a:xfrm>
          <a:prstGeom prst="rect">
            <a:avLst/>
          </a:prstGeom>
          <a:noFill/>
          <a:ln>
            <a:noFill/>
          </a:ln>
        </p:spPr>
      </p:pic>
      <p:sp>
        <p:nvSpPr>
          <p:cNvPr id="825" name="Google Shape;825;p34"/>
          <p:cNvSpPr/>
          <p:nvPr/>
        </p:nvSpPr>
        <p:spPr>
          <a:xfrm>
            <a:off x="581032" y="1009006"/>
            <a:ext cx="2700897" cy="4134900"/>
          </a:xfrm>
          <a:prstGeom prst="round2SameRect">
            <a:avLst>
              <a:gd name="adj1" fmla="val 50000"/>
              <a:gd name="adj2" fmla="val 0"/>
            </a:avLst>
          </a:prstGeom>
          <a:gradFill>
            <a:gsLst>
              <a:gs pos="0">
                <a:srgbClr val="ECE2B2">
                  <a:alpha val="29803"/>
                </a:srgbClr>
              </a:gs>
              <a:gs pos="100000">
                <a:srgbClr val="0B5C96">
                  <a:alpha val="40784"/>
                </a:srgbClr>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34"/>
          <p:cNvCxnSpPr/>
          <p:nvPr/>
        </p:nvCxnSpPr>
        <p:spPr>
          <a:xfrm rot="10800000">
            <a:off x="-71700" y="46035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827" name="Google Shape;827;p34"/>
          <p:cNvCxnSpPr/>
          <p:nvPr/>
        </p:nvCxnSpPr>
        <p:spPr>
          <a:xfrm rot="10800000">
            <a:off x="-71700" y="540000"/>
            <a:ext cx="9287400" cy="0"/>
          </a:xfrm>
          <a:prstGeom prst="straightConnector1">
            <a:avLst/>
          </a:prstGeom>
          <a:noFill/>
          <a:ln w="9525" cap="flat" cmpd="sng">
            <a:solidFill>
              <a:schemeClr val="lt1"/>
            </a:solidFill>
            <a:prstDash val="solid"/>
            <a:round/>
            <a:headEnd type="none" w="med" len="med"/>
            <a:tailEnd type="none" w="med" len="med"/>
          </a:ln>
        </p:spPr>
      </p:cxnSp>
      <p:cxnSp>
        <p:nvCxnSpPr>
          <p:cNvPr id="828" name="Google Shape;828;p34"/>
          <p:cNvCxnSpPr/>
          <p:nvPr/>
        </p:nvCxnSpPr>
        <p:spPr>
          <a:xfrm>
            <a:off x="8795600" y="-63175"/>
            <a:ext cx="0" cy="5259600"/>
          </a:xfrm>
          <a:prstGeom prst="straightConnector1">
            <a:avLst/>
          </a:prstGeom>
          <a:noFill/>
          <a:ln w="9525" cap="flat" cmpd="sng">
            <a:solidFill>
              <a:schemeClr val="lt1"/>
            </a:solidFill>
            <a:prstDash val="solid"/>
            <a:round/>
            <a:headEnd type="none" w="med" len="med"/>
            <a:tailEnd type="none" w="med" len="med"/>
          </a:ln>
        </p:spPr>
      </p:cxnSp>
      <p:cxnSp>
        <p:nvCxnSpPr>
          <p:cNvPr id="829" name="Google Shape;829;p34"/>
          <p:cNvCxnSpPr>
            <a:cxnSpLocks/>
          </p:cNvCxnSpPr>
          <p:nvPr/>
        </p:nvCxnSpPr>
        <p:spPr>
          <a:xfrm>
            <a:off x="412339" y="-63175"/>
            <a:ext cx="0" cy="5259600"/>
          </a:xfrm>
          <a:prstGeom prst="straightConnector1">
            <a:avLst/>
          </a:prstGeom>
          <a:noFill/>
          <a:ln w="9525" cap="flat" cmpd="sng">
            <a:solidFill>
              <a:schemeClr val="lt1"/>
            </a:solidFill>
            <a:prstDash val="solid"/>
            <a:round/>
            <a:headEnd type="none" w="med" len="med"/>
            <a:tailEnd type="none" w="med" len="med"/>
          </a:ln>
        </p:spPr>
      </p:cxnSp>
      <p:sp>
        <p:nvSpPr>
          <p:cNvPr id="830" name="Google Shape;830;p34"/>
          <p:cNvSpPr/>
          <p:nvPr/>
        </p:nvSpPr>
        <p:spPr>
          <a:xfrm flipH="1">
            <a:off x="8665390" y="4032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flipH="1">
            <a:off x="8665390" y="4466700"/>
            <a:ext cx="260400" cy="2736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a:spLocks noGrp="1"/>
          </p:cNvSpPr>
          <p:nvPr>
            <p:ph type="title"/>
          </p:nvPr>
        </p:nvSpPr>
        <p:spPr>
          <a:xfrm>
            <a:off x="888241" y="1698181"/>
            <a:ext cx="2120648" cy="2268664"/>
          </a:xfrm>
          <a:prstGeom prst="rect">
            <a:avLst/>
          </a:prstGeom>
        </p:spPr>
        <p:txBody>
          <a:bodyPr spcFirstLastPara="1" wrap="square" lIns="0" tIns="0" rIns="0" bIns="0" anchor="b" anchorCtr="0">
            <a:noAutofit/>
          </a:bodyPr>
          <a:lstStyle/>
          <a:p>
            <a:r>
              <a:rPr lang="en" sz="3600"/>
              <a:t>Our </a:t>
            </a:r>
            <a:br>
              <a:rPr lang="en" sz="3600"/>
            </a:br>
            <a:r>
              <a:rPr lang="en" sz="3600"/>
              <a:t>Record Label Company</a:t>
            </a:r>
            <a:endParaRPr lang="en-US" sz="3600"/>
          </a:p>
        </p:txBody>
      </p:sp>
      <p:sp>
        <p:nvSpPr>
          <p:cNvPr id="835" name="Google Shape;835;p34"/>
          <p:cNvSpPr txBox="1">
            <a:spLocks noGrp="1"/>
          </p:cNvSpPr>
          <p:nvPr>
            <p:ph type="subTitle" idx="1"/>
          </p:nvPr>
        </p:nvSpPr>
        <p:spPr>
          <a:xfrm>
            <a:off x="6708571" y="3072168"/>
            <a:ext cx="813290" cy="431716"/>
          </a:xfrm>
          <a:prstGeom prst="rect">
            <a:avLst/>
          </a:prstGeom>
        </p:spPr>
        <p:txBody>
          <a:bodyPr spcFirstLastPara="1" wrap="square" lIns="0" tIns="0" rIns="0" bIns="0" anchor="t" anchorCtr="0">
            <a:noAutofit/>
          </a:bodyPr>
          <a:lstStyle/>
          <a:p>
            <a:pPr marL="0" indent="0">
              <a:lnSpc>
                <a:spcPct val="150000"/>
              </a:lnSpc>
            </a:pPr>
            <a:r>
              <a:rPr lang="en" sz="1500"/>
              <a:t>?????</a:t>
            </a:r>
            <a:endParaRPr lang="en-US" sz="1500"/>
          </a:p>
        </p:txBody>
      </p:sp>
      <p:cxnSp>
        <p:nvCxnSpPr>
          <p:cNvPr id="836" name="Google Shape;836;p34"/>
          <p:cNvCxnSpPr>
            <a:cxnSpLocks/>
          </p:cNvCxnSpPr>
          <p:nvPr/>
        </p:nvCxnSpPr>
        <p:spPr>
          <a:xfrm>
            <a:off x="3484790" y="-104505"/>
            <a:ext cx="0" cy="5259600"/>
          </a:xfrm>
          <a:prstGeom prst="straightConnector1">
            <a:avLst/>
          </a:prstGeom>
          <a:noFill/>
          <a:ln w="9525" cap="flat" cmpd="sng">
            <a:solidFill>
              <a:schemeClr val="lt1"/>
            </a:solidFill>
            <a:prstDash val="solid"/>
            <a:round/>
            <a:headEnd type="none" w="med" len="med"/>
            <a:tailEnd type="none" w="med" len="med"/>
          </a:ln>
        </p:spPr>
      </p:cxnSp>
      <p:grpSp>
        <p:nvGrpSpPr>
          <p:cNvPr id="837" name="Google Shape;837;p34"/>
          <p:cNvGrpSpPr/>
          <p:nvPr/>
        </p:nvGrpSpPr>
        <p:grpSpPr>
          <a:xfrm>
            <a:off x="679377" y="1794943"/>
            <a:ext cx="2486882" cy="488400"/>
            <a:chOff x="1622774" y="2033250"/>
            <a:chExt cx="2287603" cy="488400"/>
          </a:xfrm>
        </p:grpSpPr>
        <p:sp>
          <p:nvSpPr>
            <p:cNvPr id="838" name="Google Shape;838;p34"/>
            <p:cNvSpPr/>
            <p:nvPr/>
          </p:nvSpPr>
          <p:spPr>
            <a:xfrm flipH="1">
              <a:off x="1622774" y="2033250"/>
              <a:ext cx="465000" cy="4884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flipH="1">
              <a:off x="3445377" y="2033250"/>
              <a:ext cx="465000" cy="488400"/>
            </a:xfrm>
            <a:prstGeom prst="star10">
              <a:avLst>
                <a:gd name="adj" fmla="val 23331"/>
                <a:gd name="hf" fmla="val 1051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835;p34">
            <a:extLst>
              <a:ext uri="{FF2B5EF4-FFF2-40B4-BE49-F238E27FC236}">
                <a16:creationId xmlns:a16="http://schemas.microsoft.com/office/drawing/2014/main" id="{D6B4BF63-73DF-2E7A-0CF3-31B14ACA24BE}"/>
              </a:ext>
            </a:extLst>
          </p:cNvPr>
          <p:cNvSpPr txBox="1">
            <a:spLocks/>
          </p:cNvSpPr>
          <p:nvPr/>
        </p:nvSpPr>
        <p:spPr>
          <a:xfrm>
            <a:off x="5499284" y="2000353"/>
            <a:ext cx="1955167" cy="6826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gn="r">
              <a:lnSpc>
                <a:spcPct val="150000"/>
              </a:lnSpc>
            </a:pPr>
            <a:r>
              <a:rPr lang="en" sz="1500"/>
              <a:t>Guide them to release popular music</a:t>
            </a:r>
            <a:endParaRPr lang="en-US" sz="1500"/>
          </a:p>
        </p:txBody>
      </p:sp>
      <p:sp>
        <p:nvSpPr>
          <p:cNvPr id="5" name="Google Shape;835;p34">
            <a:extLst>
              <a:ext uri="{FF2B5EF4-FFF2-40B4-BE49-F238E27FC236}">
                <a16:creationId xmlns:a16="http://schemas.microsoft.com/office/drawing/2014/main" id="{E4074480-2531-D8D0-0DC6-5FD13EDDEC50}"/>
              </a:ext>
            </a:extLst>
          </p:cNvPr>
          <p:cNvSpPr txBox="1">
            <a:spLocks/>
          </p:cNvSpPr>
          <p:nvPr/>
        </p:nvSpPr>
        <p:spPr>
          <a:xfrm>
            <a:off x="5198146" y="837693"/>
            <a:ext cx="1518113" cy="7605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nSpc>
                <a:spcPct val="150000"/>
              </a:lnSpc>
            </a:pPr>
            <a:r>
              <a:rPr lang="en" sz="1500"/>
              <a:t>Scout and recruit talent</a:t>
            </a:r>
            <a:r>
              <a:rPr lang="en-US" sz="1500"/>
              <a:t>ed artists</a:t>
            </a:r>
          </a:p>
          <a:p>
            <a:pPr marL="0" indent="0">
              <a:lnSpc>
                <a:spcPct val="150000"/>
              </a:lnSpc>
            </a:pPr>
            <a:endParaRPr lang="en" sz="1500"/>
          </a:p>
        </p:txBody>
      </p:sp>
      <p:pic>
        <p:nvPicPr>
          <p:cNvPr id="12" name="Picture 11" descr="Silhouette of woman with microphone">
            <a:extLst>
              <a:ext uri="{FF2B5EF4-FFF2-40B4-BE49-F238E27FC236}">
                <a16:creationId xmlns:a16="http://schemas.microsoft.com/office/drawing/2014/main" id="{8C493E38-A7B9-6F77-DA55-37758520AACB}"/>
              </a:ext>
            </a:extLst>
          </p:cNvPr>
          <p:cNvPicPr>
            <a:picLocks noChangeAspect="1"/>
          </p:cNvPicPr>
          <p:nvPr/>
        </p:nvPicPr>
        <p:blipFill>
          <a:blip r:embed="rId4"/>
          <a:stretch>
            <a:fillRect/>
          </a:stretch>
        </p:blipFill>
        <p:spPr>
          <a:xfrm>
            <a:off x="6762473" y="653121"/>
            <a:ext cx="1611925" cy="1083139"/>
          </a:xfrm>
          <a:prstGeom prst="rect">
            <a:avLst/>
          </a:prstGeom>
          <a:ln>
            <a:solidFill>
              <a:schemeClr val="accent1"/>
            </a:solidFill>
          </a:ln>
        </p:spPr>
      </p:pic>
      <p:pic>
        <p:nvPicPr>
          <p:cNvPr id="13" name="Picture 12" descr="Fan raising hands in concert">
            <a:extLst>
              <a:ext uri="{FF2B5EF4-FFF2-40B4-BE49-F238E27FC236}">
                <a16:creationId xmlns:a16="http://schemas.microsoft.com/office/drawing/2014/main" id="{85BC1E70-872F-9C3B-B9C2-B43281D5E453}"/>
              </a:ext>
            </a:extLst>
          </p:cNvPr>
          <p:cNvPicPr>
            <a:picLocks noChangeAspect="1"/>
          </p:cNvPicPr>
          <p:nvPr/>
        </p:nvPicPr>
        <p:blipFill>
          <a:blip r:embed="rId5"/>
          <a:stretch>
            <a:fillRect/>
          </a:stretch>
        </p:blipFill>
        <p:spPr>
          <a:xfrm>
            <a:off x="4093456" y="1937086"/>
            <a:ext cx="1382902" cy="923072"/>
          </a:xfrm>
          <a:prstGeom prst="rect">
            <a:avLst/>
          </a:prstGeom>
          <a:ln>
            <a:solidFill>
              <a:schemeClr val="accent1"/>
            </a:solidFill>
          </a:ln>
        </p:spPr>
      </p:pic>
      <p:pic>
        <p:nvPicPr>
          <p:cNvPr id="17" name="Picture 16" descr="Pile of American dollar banknotes">
            <a:extLst>
              <a:ext uri="{FF2B5EF4-FFF2-40B4-BE49-F238E27FC236}">
                <a16:creationId xmlns:a16="http://schemas.microsoft.com/office/drawing/2014/main" id="{084EB787-8BA9-EB2E-F378-17EF1CE928CC}"/>
              </a:ext>
            </a:extLst>
          </p:cNvPr>
          <p:cNvPicPr>
            <a:picLocks noChangeAspect="1"/>
          </p:cNvPicPr>
          <p:nvPr/>
        </p:nvPicPr>
        <p:blipFill>
          <a:blip r:embed="rId6"/>
          <a:stretch>
            <a:fillRect/>
          </a:stretch>
        </p:blipFill>
        <p:spPr>
          <a:xfrm>
            <a:off x="4417484" y="3564093"/>
            <a:ext cx="1240339" cy="938995"/>
          </a:xfrm>
          <a:prstGeom prst="rect">
            <a:avLst/>
          </a:prstGeom>
          <a:ln>
            <a:solidFill>
              <a:schemeClr val="accent1"/>
            </a:solidFill>
          </a:ln>
        </p:spPr>
      </p:pic>
      <p:sp>
        <p:nvSpPr>
          <p:cNvPr id="20" name="TextBox 19">
            <a:extLst>
              <a:ext uri="{FF2B5EF4-FFF2-40B4-BE49-F238E27FC236}">
                <a16:creationId xmlns:a16="http://schemas.microsoft.com/office/drawing/2014/main" id="{6B97FC67-8007-097E-E02B-976264C606D7}"/>
              </a:ext>
            </a:extLst>
          </p:cNvPr>
          <p:cNvSpPr txBox="1"/>
          <p:nvPr/>
        </p:nvSpPr>
        <p:spPr>
          <a:xfrm>
            <a:off x="4112078" y="964202"/>
            <a:ext cx="1136088" cy="400110"/>
          </a:xfrm>
          <a:prstGeom prst="rect">
            <a:avLst/>
          </a:prstGeom>
          <a:noFill/>
        </p:spPr>
        <p:txBody>
          <a:bodyPr wrap="square">
            <a:spAutoFit/>
          </a:bodyPr>
          <a:lstStyle/>
          <a:p>
            <a:r>
              <a:rPr lang="en" sz="2000" b="1" u="sng">
                <a:solidFill>
                  <a:schemeClr val="bg1"/>
                </a:solidFill>
              </a:rPr>
              <a:t>Step 1:</a:t>
            </a:r>
            <a:r>
              <a:rPr lang="en" sz="2000" b="1">
                <a:solidFill>
                  <a:schemeClr val="bg1"/>
                </a:solidFill>
              </a:rPr>
              <a:t> </a:t>
            </a:r>
            <a:endParaRPr lang="en-GB" sz="2000">
              <a:solidFill>
                <a:schemeClr val="bg1"/>
              </a:solidFill>
            </a:endParaRPr>
          </a:p>
        </p:txBody>
      </p:sp>
      <p:sp>
        <p:nvSpPr>
          <p:cNvPr id="21" name="TextBox 20">
            <a:extLst>
              <a:ext uri="{FF2B5EF4-FFF2-40B4-BE49-F238E27FC236}">
                <a16:creationId xmlns:a16="http://schemas.microsoft.com/office/drawing/2014/main" id="{039B86F6-F472-5E60-EC1B-6E050B2AC187}"/>
              </a:ext>
            </a:extLst>
          </p:cNvPr>
          <p:cNvSpPr txBox="1"/>
          <p:nvPr/>
        </p:nvSpPr>
        <p:spPr>
          <a:xfrm>
            <a:off x="7452015" y="2115227"/>
            <a:ext cx="1136088" cy="400110"/>
          </a:xfrm>
          <a:prstGeom prst="rect">
            <a:avLst/>
          </a:prstGeom>
          <a:noFill/>
        </p:spPr>
        <p:txBody>
          <a:bodyPr wrap="square">
            <a:spAutoFit/>
          </a:bodyPr>
          <a:lstStyle/>
          <a:p>
            <a:pPr algn="r"/>
            <a:r>
              <a:rPr lang="en" sz="2000" b="1" u="sng">
                <a:solidFill>
                  <a:schemeClr val="bg1"/>
                </a:solidFill>
              </a:rPr>
              <a:t>Step 2:</a:t>
            </a:r>
            <a:r>
              <a:rPr lang="en" sz="2000" b="1">
                <a:solidFill>
                  <a:schemeClr val="bg1"/>
                </a:solidFill>
              </a:rPr>
              <a:t> </a:t>
            </a:r>
            <a:endParaRPr lang="en-GB" sz="2000">
              <a:solidFill>
                <a:schemeClr val="bg1"/>
              </a:solidFill>
            </a:endParaRPr>
          </a:p>
        </p:txBody>
      </p:sp>
      <p:sp>
        <p:nvSpPr>
          <p:cNvPr id="22" name="TextBox 21">
            <a:extLst>
              <a:ext uri="{FF2B5EF4-FFF2-40B4-BE49-F238E27FC236}">
                <a16:creationId xmlns:a16="http://schemas.microsoft.com/office/drawing/2014/main" id="{772526AB-B993-CD6D-E580-ED779EA206C5}"/>
              </a:ext>
            </a:extLst>
          </p:cNvPr>
          <p:cNvSpPr txBox="1"/>
          <p:nvPr/>
        </p:nvSpPr>
        <p:spPr>
          <a:xfrm>
            <a:off x="4908314" y="3043063"/>
            <a:ext cx="1136088" cy="400110"/>
          </a:xfrm>
          <a:prstGeom prst="rect">
            <a:avLst/>
          </a:prstGeom>
          <a:noFill/>
        </p:spPr>
        <p:txBody>
          <a:bodyPr wrap="square">
            <a:spAutoFit/>
          </a:bodyPr>
          <a:lstStyle/>
          <a:p>
            <a:r>
              <a:rPr lang="en" sz="2000" b="1" u="sng">
                <a:solidFill>
                  <a:schemeClr val="bg1"/>
                </a:solidFill>
              </a:rPr>
              <a:t>Step 3:</a:t>
            </a:r>
            <a:r>
              <a:rPr lang="en" sz="2000" b="1">
                <a:solidFill>
                  <a:schemeClr val="bg1"/>
                </a:solidFill>
              </a:rPr>
              <a:t> </a:t>
            </a:r>
            <a:endParaRPr lang="en-GB" sz="2000">
              <a:solidFill>
                <a:schemeClr val="bg1"/>
              </a:solidFill>
            </a:endParaRPr>
          </a:p>
        </p:txBody>
      </p:sp>
      <p:sp>
        <p:nvSpPr>
          <p:cNvPr id="2" name="TextBox 1">
            <a:extLst>
              <a:ext uri="{FF2B5EF4-FFF2-40B4-BE49-F238E27FC236}">
                <a16:creationId xmlns:a16="http://schemas.microsoft.com/office/drawing/2014/main" id="{95EA8C16-1C63-6D6E-BAD5-FC82CE7DEA60}"/>
              </a:ext>
            </a:extLst>
          </p:cNvPr>
          <p:cNvSpPr txBox="1"/>
          <p:nvPr/>
        </p:nvSpPr>
        <p:spPr>
          <a:xfrm>
            <a:off x="7345850" y="3841498"/>
            <a:ext cx="1136088" cy="400110"/>
          </a:xfrm>
          <a:prstGeom prst="rect">
            <a:avLst/>
          </a:prstGeom>
          <a:noFill/>
        </p:spPr>
        <p:txBody>
          <a:bodyPr wrap="square">
            <a:spAutoFit/>
          </a:bodyPr>
          <a:lstStyle/>
          <a:p>
            <a:pPr algn="r"/>
            <a:r>
              <a:rPr lang="en" sz="2000" b="1" u="sng">
                <a:solidFill>
                  <a:schemeClr val="bg1"/>
                </a:solidFill>
              </a:rPr>
              <a:t>Step 4:</a:t>
            </a:r>
            <a:r>
              <a:rPr lang="en" sz="2000" b="1">
                <a:solidFill>
                  <a:schemeClr val="bg1"/>
                </a:solidFill>
              </a:rPr>
              <a:t> </a:t>
            </a:r>
            <a:endParaRPr lang="en-GB" sz="2000">
              <a:solidFill>
                <a:schemeClr val="bg1"/>
              </a:solidFill>
            </a:endParaRPr>
          </a:p>
        </p:txBody>
      </p:sp>
      <p:sp>
        <p:nvSpPr>
          <p:cNvPr id="4" name="Google Shape;835;p34">
            <a:extLst>
              <a:ext uri="{FF2B5EF4-FFF2-40B4-BE49-F238E27FC236}">
                <a16:creationId xmlns:a16="http://schemas.microsoft.com/office/drawing/2014/main" id="{53F104F2-C1CD-4A8A-6397-0DD65778C7E1}"/>
              </a:ext>
            </a:extLst>
          </p:cNvPr>
          <p:cNvSpPr txBox="1">
            <a:spLocks/>
          </p:cNvSpPr>
          <p:nvPr/>
        </p:nvSpPr>
        <p:spPr>
          <a:xfrm>
            <a:off x="6301926" y="3865776"/>
            <a:ext cx="813290" cy="4317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1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100"/>
              <a:buFont typeface="Archivo"/>
              <a:buNone/>
              <a:defRPr sz="2100" b="0" i="0" u="none" strike="noStrike" cap="none">
                <a:solidFill>
                  <a:schemeClr val="lt1"/>
                </a:solidFill>
                <a:latin typeface="Archivo"/>
                <a:ea typeface="Archivo"/>
                <a:cs typeface="Archivo"/>
                <a:sym typeface="Archivo"/>
              </a:defRPr>
            </a:lvl9pPr>
          </a:lstStyle>
          <a:p>
            <a:pPr marL="0" indent="0">
              <a:lnSpc>
                <a:spcPct val="150000"/>
              </a:lnSpc>
            </a:pPr>
            <a:r>
              <a:rPr lang="en" sz="1500"/>
              <a:t>Profit!!!</a:t>
            </a:r>
            <a:endParaRPr lang="en-US" sz="1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E566-1E72-B89F-E6B5-496C879097AC}"/>
              </a:ext>
            </a:extLst>
          </p:cNvPr>
          <p:cNvSpPr>
            <a:spLocks noGrp="1"/>
          </p:cNvSpPr>
          <p:nvPr>
            <p:ph type="title"/>
          </p:nvPr>
        </p:nvSpPr>
        <p:spPr/>
        <p:txBody>
          <a:bodyPr/>
          <a:lstStyle/>
          <a:p>
            <a:r>
              <a:rPr lang="en-US"/>
              <a:t>Preparing Artist Genres for Regression</a:t>
            </a:r>
          </a:p>
        </p:txBody>
      </p:sp>
      <p:sp>
        <p:nvSpPr>
          <p:cNvPr id="4" name="Google Shape;1180;p37">
            <a:extLst>
              <a:ext uri="{FF2B5EF4-FFF2-40B4-BE49-F238E27FC236}">
                <a16:creationId xmlns:a16="http://schemas.microsoft.com/office/drawing/2014/main" id="{99344AD0-C4F1-EE7E-E792-D178B4DC1C5A}"/>
              </a:ext>
            </a:extLst>
          </p:cNvPr>
          <p:cNvSpPr txBox="1">
            <a:spLocks/>
          </p:cNvSpPr>
          <p:nvPr/>
        </p:nvSpPr>
        <p:spPr>
          <a:xfrm>
            <a:off x="835642" y="1293761"/>
            <a:ext cx="5414784" cy="8656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marL="285750" indent="-285750">
              <a:buFont typeface="Arial"/>
              <a:buChar char="•"/>
            </a:pPr>
            <a:r>
              <a:rPr lang="en-US"/>
              <a:t>Artist genres are categorical data with multiple labels</a:t>
            </a:r>
          </a:p>
          <a:p>
            <a:pPr marL="285750" indent="-285750">
              <a:buFont typeface="Arial"/>
              <a:buChar char="•"/>
            </a:pPr>
            <a:r>
              <a:rPr lang="en-US"/>
              <a:t>Need to be converted into binary format</a:t>
            </a:r>
          </a:p>
          <a:p>
            <a:pPr marL="285750" indent="-285750">
              <a:buFont typeface="Arial"/>
              <a:buChar char="•"/>
            </a:pPr>
            <a:endParaRPr lang="en-US"/>
          </a:p>
          <a:p>
            <a:pPr marL="285750" indent="-285750">
              <a:buFont typeface="Arial"/>
              <a:buChar char="•"/>
            </a:pPr>
            <a:endParaRPr lang="en-US"/>
          </a:p>
          <a:p>
            <a:pPr marL="0" indent="0"/>
            <a:endParaRPr lang="en-US"/>
          </a:p>
        </p:txBody>
      </p:sp>
      <p:graphicFrame>
        <p:nvGraphicFramePr>
          <p:cNvPr id="12" name="Table 11">
            <a:extLst>
              <a:ext uri="{FF2B5EF4-FFF2-40B4-BE49-F238E27FC236}">
                <a16:creationId xmlns:a16="http://schemas.microsoft.com/office/drawing/2014/main" id="{B512A41F-AE9E-02A4-2B6D-FD69090AF39B}"/>
              </a:ext>
            </a:extLst>
          </p:cNvPr>
          <p:cNvGraphicFramePr>
            <a:graphicFrameLocks noGrp="1"/>
          </p:cNvGraphicFramePr>
          <p:nvPr>
            <p:extLst>
              <p:ext uri="{D42A27DB-BD31-4B8C-83A1-F6EECF244321}">
                <p14:modId xmlns:p14="http://schemas.microsoft.com/office/powerpoint/2010/main" val="831800875"/>
              </p:ext>
            </p:extLst>
          </p:nvPr>
        </p:nvGraphicFramePr>
        <p:xfrm>
          <a:off x="936885" y="1915930"/>
          <a:ext cx="7266158" cy="2710471"/>
        </p:xfrm>
        <a:graphic>
          <a:graphicData uri="http://schemas.openxmlformats.org/drawingml/2006/table">
            <a:tbl>
              <a:tblPr firstRow="1" bandRow="1">
                <a:tableStyleId>{83F1E770-17D9-43E2-8599-69208C2164B2}</a:tableStyleId>
              </a:tblPr>
              <a:tblGrid>
                <a:gridCol w="3633079">
                  <a:extLst>
                    <a:ext uri="{9D8B030D-6E8A-4147-A177-3AD203B41FA5}">
                      <a16:colId xmlns:a16="http://schemas.microsoft.com/office/drawing/2014/main" val="693109523"/>
                    </a:ext>
                  </a:extLst>
                </a:gridCol>
                <a:gridCol w="3633079">
                  <a:extLst>
                    <a:ext uri="{9D8B030D-6E8A-4147-A177-3AD203B41FA5}">
                      <a16:colId xmlns:a16="http://schemas.microsoft.com/office/drawing/2014/main" val="2777850867"/>
                    </a:ext>
                  </a:extLst>
                </a:gridCol>
              </a:tblGrid>
              <a:tr h="423511">
                <a:tc>
                  <a:txBody>
                    <a:bodyPr/>
                    <a:lstStyle/>
                    <a:p>
                      <a:r>
                        <a:rPr lang="en-US">
                          <a:solidFill>
                            <a:schemeClr val="bg1"/>
                          </a:solidFill>
                          <a:latin typeface="Archivo"/>
                        </a:rPr>
                        <a:t>Artist</a:t>
                      </a:r>
                    </a:p>
                  </a:txBody>
                  <a:tcPr/>
                </a:tc>
                <a:tc>
                  <a:txBody>
                    <a:bodyPr/>
                    <a:lstStyle/>
                    <a:p>
                      <a:r>
                        <a:rPr lang="en-US">
                          <a:solidFill>
                            <a:schemeClr val="bg1"/>
                          </a:solidFill>
                          <a:latin typeface="Archivo"/>
                        </a:rPr>
                        <a:t>Genre</a:t>
                      </a:r>
                    </a:p>
                  </a:txBody>
                  <a:tcPr/>
                </a:tc>
                <a:extLst>
                  <a:ext uri="{0D108BD9-81ED-4DB2-BD59-A6C34878D82A}">
                    <a16:rowId xmlns:a16="http://schemas.microsoft.com/office/drawing/2014/main" val="1851741709"/>
                  </a:ext>
                </a:extLst>
              </a:tr>
              <a:tr h="423511">
                <a:tc>
                  <a:txBody>
                    <a:bodyPr/>
                    <a:lstStyle/>
                    <a:p>
                      <a:r>
                        <a:rPr lang="en-US">
                          <a:solidFill>
                            <a:schemeClr val="bg1"/>
                          </a:solidFill>
                          <a:latin typeface="Archivo"/>
                        </a:rPr>
                        <a:t>Justin Bieber</a:t>
                      </a:r>
                    </a:p>
                  </a:txBody>
                  <a:tcPr/>
                </a:tc>
                <a:tc>
                  <a:txBody>
                    <a:bodyPr/>
                    <a:lstStyle/>
                    <a:p>
                      <a:r>
                        <a:rPr lang="en-US">
                          <a:solidFill>
                            <a:schemeClr val="bg1"/>
                          </a:solidFill>
                          <a:latin typeface="Archivo"/>
                        </a:rPr>
                        <a:t>Canadian Pop</a:t>
                      </a:r>
                    </a:p>
                  </a:txBody>
                  <a:tcPr/>
                </a:tc>
                <a:extLst>
                  <a:ext uri="{0D108BD9-81ED-4DB2-BD59-A6C34878D82A}">
                    <a16:rowId xmlns:a16="http://schemas.microsoft.com/office/drawing/2014/main" val="1030239282"/>
                  </a:ext>
                </a:extLst>
              </a:tr>
              <a:tr h="423511">
                <a:tc>
                  <a:txBody>
                    <a:bodyPr/>
                    <a:lstStyle/>
                    <a:p>
                      <a:r>
                        <a:rPr lang="en-US">
                          <a:solidFill>
                            <a:schemeClr val="bg1"/>
                          </a:solidFill>
                          <a:latin typeface="Archivo"/>
                        </a:rPr>
                        <a:t>Taylor Swift</a:t>
                      </a:r>
                    </a:p>
                  </a:txBody>
                  <a:tcPr/>
                </a:tc>
                <a:tc>
                  <a:txBody>
                    <a:bodyPr/>
                    <a:lstStyle/>
                    <a:p>
                      <a:r>
                        <a:rPr lang="en-US">
                          <a:solidFill>
                            <a:schemeClr val="bg1"/>
                          </a:solidFill>
                          <a:latin typeface="Archivo"/>
                        </a:rPr>
                        <a:t>Pop</a:t>
                      </a:r>
                    </a:p>
                  </a:txBody>
                  <a:tcPr/>
                </a:tc>
                <a:extLst>
                  <a:ext uri="{0D108BD9-81ED-4DB2-BD59-A6C34878D82A}">
                    <a16:rowId xmlns:a16="http://schemas.microsoft.com/office/drawing/2014/main" val="211312361"/>
                  </a:ext>
                </a:extLst>
              </a:tr>
              <a:tr h="423511">
                <a:tc>
                  <a:txBody>
                    <a:bodyPr/>
                    <a:lstStyle/>
                    <a:p>
                      <a:r>
                        <a:rPr lang="en-US">
                          <a:solidFill>
                            <a:schemeClr val="bg1"/>
                          </a:solidFill>
                          <a:latin typeface="Archivo"/>
                        </a:rPr>
                        <a:t>Bruno Mars</a:t>
                      </a:r>
                    </a:p>
                  </a:txBody>
                  <a:tcPr/>
                </a:tc>
                <a:tc>
                  <a:txBody>
                    <a:bodyPr/>
                    <a:lstStyle/>
                    <a:p>
                      <a:r>
                        <a:rPr lang="en-US">
                          <a:solidFill>
                            <a:schemeClr val="bg1"/>
                          </a:solidFill>
                          <a:latin typeface="Archivo"/>
                        </a:rPr>
                        <a:t>Pop, Dance Pop</a:t>
                      </a:r>
                    </a:p>
                  </a:txBody>
                  <a:tcPr/>
                </a:tc>
                <a:extLst>
                  <a:ext uri="{0D108BD9-81ED-4DB2-BD59-A6C34878D82A}">
                    <a16:rowId xmlns:a16="http://schemas.microsoft.com/office/drawing/2014/main" val="393172067"/>
                  </a:ext>
                </a:extLst>
              </a:tr>
              <a:tr h="423511">
                <a:tc>
                  <a:txBody>
                    <a:bodyPr/>
                    <a:lstStyle/>
                    <a:p>
                      <a:r>
                        <a:rPr lang="en-US">
                          <a:solidFill>
                            <a:schemeClr val="bg1"/>
                          </a:solidFill>
                          <a:latin typeface="Archivo"/>
                        </a:rPr>
                        <a:t>Westlife</a:t>
                      </a:r>
                    </a:p>
                  </a:txBody>
                  <a:tcPr/>
                </a:tc>
                <a:tc>
                  <a:txBody>
                    <a:bodyPr/>
                    <a:lstStyle/>
                    <a:p>
                      <a:r>
                        <a:rPr lang="en-US">
                          <a:solidFill>
                            <a:schemeClr val="bg1"/>
                          </a:solidFill>
                          <a:latin typeface="Archivo"/>
                        </a:rPr>
                        <a:t>Boy Band</a:t>
                      </a:r>
                    </a:p>
                  </a:txBody>
                  <a:tcPr/>
                </a:tc>
                <a:extLst>
                  <a:ext uri="{0D108BD9-81ED-4DB2-BD59-A6C34878D82A}">
                    <a16:rowId xmlns:a16="http://schemas.microsoft.com/office/drawing/2014/main" val="32612286"/>
                  </a:ext>
                </a:extLst>
              </a:tr>
              <a:tr h="592916">
                <a:tc>
                  <a:txBody>
                    <a:bodyPr/>
                    <a:lstStyle/>
                    <a:p>
                      <a:r>
                        <a:rPr lang="en-US">
                          <a:solidFill>
                            <a:schemeClr val="bg1"/>
                          </a:solidFill>
                          <a:latin typeface="Archivo"/>
                        </a:rPr>
                        <a:t>One Direction</a:t>
                      </a:r>
                    </a:p>
                  </a:txBody>
                  <a:tcPr/>
                </a:tc>
                <a:tc>
                  <a:txBody>
                    <a:bodyPr/>
                    <a:lstStyle/>
                    <a:p>
                      <a:r>
                        <a:rPr lang="en-US">
                          <a:solidFill>
                            <a:schemeClr val="bg1"/>
                          </a:solidFill>
                          <a:latin typeface="Archivo"/>
                        </a:rPr>
                        <a:t>Boy Band, Pop, Post-teen pop, Talent show</a:t>
                      </a:r>
                    </a:p>
                  </a:txBody>
                  <a:tcPr/>
                </a:tc>
                <a:extLst>
                  <a:ext uri="{0D108BD9-81ED-4DB2-BD59-A6C34878D82A}">
                    <a16:rowId xmlns:a16="http://schemas.microsoft.com/office/drawing/2014/main" val="3758068662"/>
                  </a:ext>
                </a:extLst>
              </a:tr>
            </a:tbl>
          </a:graphicData>
        </a:graphic>
      </p:graphicFrame>
    </p:spTree>
    <p:extLst>
      <p:ext uri="{BB962C8B-B14F-4D97-AF65-F5344CB8AC3E}">
        <p14:creationId xmlns:p14="http://schemas.microsoft.com/office/powerpoint/2010/main" val="2359071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E566-1E72-B89F-E6B5-496C879097AC}"/>
              </a:ext>
            </a:extLst>
          </p:cNvPr>
          <p:cNvSpPr>
            <a:spLocks noGrp="1"/>
          </p:cNvSpPr>
          <p:nvPr>
            <p:ph type="title"/>
          </p:nvPr>
        </p:nvSpPr>
        <p:spPr/>
        <p:txBody>
          <a:bodyPr/>
          <a:lstStyle/>
          <a:p>
            <a:r>
              <a:rPr lang="en-US"/>
              <a:t>Preparing Artist Genres for Regression</a:t>
            </a:r>
          </a:p>
        </p:txBody>
      </p:sp>
      <p:graphicFrame>
        <p:nvGraphicFramePr>
          <p:cNvPr id="3" name="Table 2">
            <a:extLst>
              <a:ext uri="{FF2B5EF4-FFF2-40B4-BE49-F238E27FC236}">
                <a16:creationId xmlns:a16="http://schemas.microsoft.com/office/drawing/2014/main" id="{B20CB829-D21A-CDB2-741B-9392C3A51DC0}"/>
              </a:ext>
            </a:extLst>
          </p:cNvPr>
          <p:cNvGraphicFramePr>
            <a:graphicFrameLocks noGrp="1"/>
          </p:cNvGraphicFramePr>
          <p:nvPr>
            <p:extLst>
              <p:ext uri="{D42A27DB-BD31-4B8C-83A1-F6EECF244321}">
                <p14:modId xmlns:p14="http://schemas.microsoft.com/office/powerpoint/2010/main" val="3148978559"/>
              </p:ext>
            </p:extLst>
          </p:nvPr>
        </p:nvGraphicFramePr>
        <p:xfrm>
          <a:off x="416914" y="1672339"/>
          <a:ext cx="8306109" cy="2917686"/>
        </p:xfrm>
        <a:graphic>
          <a:graphicData uri="http://schemas.openxmlformats.org/drawingml/2006/table">
            <a:tbl>
              <a:tblPr firstRow="1" bandRow="1">
                <a:tableStyleId>{83F1E770-17D9-43E2-8599-69208C2164B2}</a:tableStyleId>
              </a:tblPr>
              <a:tblGrid>
                <a:gridCol w="1186587">
                  <a:extLst>
                    <a:ext uri="{9D8B030D-6E8A-4147-A177-3AD203B41FA5}">
                      <a16:colId xmlns:a16="http://schemas.microsoft.com/office/drawing/2014/main" val="3886648299"/>
                    </a:ext>
                  </a:extLst>
                </a:gridCol>
                <a:gridCol w="1186587">
                  <a:extLst>
                    <a:ext uri="{9D8B030D-6E8A-4147-A177-3AD203B41FA5}">
                      <a16:colId xmlns:a16="http://schemas.microsoft.com/office/drawing/2014/main" val="3910309278"/>
                    </a:ext>
                  </a:extLst>
                </a:gridCol>
                <a:gridCol w="1186587">
                  <a:extLst>
                    <a:ext uri="{9D8B030D-6E8A-4147-A177-3AD203B41FA5}">
                      <a16:colId xmlns:a16="http://schemas.microsoft.com/office/drawing/2014/main" val="2051102063"/>
                    </a:ext>
                  </a:extLst>
                </a:gridCol>
                <a:gridCol w="1186587">
                  <a:extLst>
                    <a:ext uri="{9D8B030D-6E8A-4147-A177-3AD203B41FA5}">
                      <a16:colId xmlns:a16="http://schemas.microsoft.com/office/drawing/2014/main" val="2614109214"/>
                    </a:ext>
                  </a:extLst>
                </a:gridCol>
                <a:gridCol w="1186587">
                  <a:extLst>
                    <a:ext uri="{9D8B030D-6E8A-4147-A177-3AD203B41FA5}">
                      <a16:colId xmlns:a16="http://schemas.microsoft.com/office/drawing/2014/main" val="506305866"/>
                    </a:ext>
                  </a:extLst>
                </a:gridCol>
                <a:gridCol w="1186587">
                  <a:extLst>
                    <a:ext uri="{9D8B030D-6E8A-4147-A177-3AD203B41FA5}">
                      <a16:colId xmlns:a16="http://schemas.microsoft.com/office/drawing/2014/main" val="3309470209"/>
                    </a:ext>
                  </a:extLst>
                </a:gridCol>
                <a:gridCol w="1186587">
                  <a:extLst>
                    <a:ext uri="{9D8B030D-6E8A-4147-A177-3AD203B41FA5}">
                      <a16:colId xmlns:a16="http://schemas.microsoft.com/office/drawing/2014/main" val="3420614315"/>
                    </a:ext>
                  </a:extLst>
                </a:gridCol>
              </a:tblGrid>
              <a:tr h="741693">
                <a:tc>
                  <a:txBody>
                    <a:bodyPr/>
                    <a:lstStyle/>
                    <a:p>
                      <a:endParaRPr lang="en-US">
                        <a:solidFill>
                          <a:schemeClr val="bg1"/>
                        </a:solidFill>
                        <a:latin typeface="Archivo"/>
                      </a:endParaRPr>
                    </a:p>
                  </a:txBody>
                  <a:tcPr/>
                </a:tc>
                <a:tc>
                  <a:txBody>
                    <a:bodyPr/>
                    <a:lstStyle/>
                    <a:p>
                      <a:r>
                        <a:rPr lang="en-US">
                          <a:solidFill>
                            <a:schemeClr val="bg1"/>
                          </a:solidFill>
                          <a:latin typeface="Archivo"/>
                        </a:rPr>
                        <a:t>Pop</a:t>
                      </a:r>
                    </a:p>
                  </a:txBody>
                  <a:tcPr/>
                </a:tc>
                <a:tc>
                  <a:txBody>
                    <a:bodyPr/>
                    <a:lstStyle/>
                    <a:p>
                      <a:r>
                        <a:rPr lang="en-US">
                          <a:solidFill>
                            <a:schemeClr val="bg1"/>
                          </a:solidFill>
                          <a:latin typeface="Archivo"/>
                        </a:rPr>
                        <a:t>Canadian Pop</a:t>
                      </a:r>
                    </a:p>
                  </a:txBody>
                  <a:tcPr/>
                </a:tc>
                <a:tc>
                  <a:txBody>
                    <a:bodyPr/>
                    <a:lstStyle/>
                    <a:p>
                      <a:r>
                        <a:rPr lang="en-US">
                          <a:solidFill>
                            <a:schemeClr val="bg1"/>
                          </a:solidFill>
                          <a:latin typeface="Archivo"/>
                        </a:rPr>
                        <a:t>Dance Pop</a:t>
                      </a:r>
                    </a:p>
                  </a:txBody>
                  <a:tcPr/>
                </a:tc>
                <a:tc>
                  <a:txBody>
                    <a:bodyPr/>
                    <a:lstStyle/>
                    <a:p>
                      <a:r>
                        <a:rPr lang="en-US">
                          <a:solidFill>
                            <a:schemeClr val="bg1"/>
                          </a:solidFill>
                          <a:latin typeface="Archivo"/>
                        </a:rPr>
                        <a:t>Boy Band</a:t>
                      </a:r>
                    </a:p>
                  </a:txBody>
                  <a:tcPr/>
                </a:tc>
                <a:tc>
                  <a:txBody>
                    <a:bodyPr/>
                    <a:lstStyle/>
                    <a:p>
                      <a:r>
                        <a:rPr lang="en-US">
                          <a:solidFill>
                            <a:schemeClr val="bg1"/>
                          </a:solidFill>
                          <a:latin typeface="Archivo"/>
                        </a:rPr>
                        <a:t>Post-teen pop</a:t>
                      </a:r>
                    </a:p>
                  </a:txBody>
                  <a:tcPr/>
                </a:tc>
                <a:tc>
                  <a:txBody>
                    <a:bodyPr/>
                    <a:lstStyle/>
                    <a:p>
                      <a:r>
                        <a:rPr lang="en-US">
                          <a:solidFill>
                            <a:schemeClr val="bg1"/>
                          </a:solidFill>
                          <a:latin typeface="Archivo"/>
                        </a:rPr>
                        <a:t>Talent show</a:t>
                      </a:r>
                    </a:p>
                  </a:txBody>
                  <a:tcPr/>
                </a:tc>
                <a:extLst>
                  <a:ext uri="{0D108BD9-81ED-4DB2-BD59-A6C34878D82A}">
                    <a16:rowId xmlns:a16="http://schemas.microsoft.com/office/drawing/2014/main" val="3053663630"/>
                  </a:ext>
                </a:extLst>
              </a:tr>
              <a:tr h="506522">
                <a:tc>
                  <a:txBody>
                    <a:bodyPr/>
                    <a:lstStyle/>
                    <a:p>
                      <a:r>
                        <a:rPr lang="en-US">
                          <a:solidFill>
                            <a:schemeClr val="bg1"/>
                          </a:solidFill>
                          <a:latin typeface="Archivo"/>
                        </a:rPr>
                        <a:t>Justin Bieber</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968029798"/>
                  </a:ext>
                </a:extLst>
              </a:tr>
              <a:tr h="379891">
                <a:tc>
                  <a:txBody>
                    <a:bodyPr/>
                    <a:lstStyle/>
                    <a:p>
                      <a:r>
                        <a:rPr lang="en-US">
                          <a:solidFill>
                            <a:schemeClr val="bg1"/>
                          </a:solidFill>
                          <a:latin typeface="Archivo"/>
                        </a:rPr>
                        <a:t>Taylor Swift</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333243574"/>
                  </a:ext>
                </a:extLst>
              </a:tr>
              <a:tr h="379891">
                <a:tc>
                  <a:txBody>
                    <a:bodyPr/>
                    <a:lstStyle/>
                    <a:p>
                      <a:r>
                        <a:rPr lang="en-US">
                          <a:solidFill>
                            <a:schemeClr val="bg1"/>
                          </a:solidFill>
                          <a:latin typeface="Archivo"/>
                        </a:rPr>
                        <a:t>Bruno Mars</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2483300431"/>
                  </a:ext>
                </a:extLst>
              </a:tr>
              <a:tr h="379891">
                <a:tc>
                  <a:txBody>
                    <a:bodyPr/>
                    <a:lstStyle/>
                    <a:p>
                      <a:r>
                        <a:rPr lang="en-US">
                          <a:solidFill>
                            <a:schemeClr val="bg1"/>
                          </a:solidFill>
                          <a:latin typeface="Archivo"/>
                        </a:rPr>
                        <a:t>Westlife</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extLst>
                  <a:ext uri="{0D108BD9-81ED-4DB2-BD59-A6C34878D82A}">
                    <a16:rowId xmlns:a16="http://schemas.microsoft.com/office/drawing/2014/main" val="1628369044"/>
                  </a:ext>
                </a:extLst>
              </a:tr>
              <a:tr h="506522">
                <a:tc>
                  <a:txBody>
                    <a:bodyPr/>
                    <a:lstStyle/>
                    <a:p>
                      <a:r>
                        <a:rPr lang="en-US">
                          <a:solidFill>
                            <a:schemeClr val="bg1"/>
                          </a:solidFill>
                          <a:latin typeface="Archivo"/>
                        </a:rPr>
                        <a:t>One Direction</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0</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tc>
                  <a:txBody>
                    <a:bodyPr/>
                    <a:lstStyle/>
                    <a:p>
                      <a:pPr algn="ctr"/>
                      <a:r>
                        <a:rPr lang="en-US">
                          <a:solidFill>
                            <a:schemeClr val="bg1"/>
                          </a:solidFill>
                          <a:latin typeface="Archivo"/>
                        </a:rPr>
                        <a:t>1</a:t>
                      </a:r>
                    </a:p>
                  </a:txBody>
                  <a:tcPr/>
                </a:tc>
                <a:extLst>
                  <a:ext uri="{0D108BD9-81ED-4DB2-BD59-A6C34878D82A}">
                    <a16:rowId xmlns:a16="http://schemas.microsoft.com/office/drawing/2014/main" val="3120177033"/>
                  </a:ext>
                </a:extLst>
              </a:tr>
            </a:tbl>
          </a:graphicData>
        </a:graphic>
      </p:graphicFrame>
      <p:sp>
        <p:nvSpPr>
          <p:cNvPr id="6" name="Google Shape;846;p35">
            <a:extLst>
              <a:ext uri="{FF2B5EF4-FFF2-40B4-BE49-F238E27FC236}">
                <a16:creationId xmlns:a16="http://schemas.microsoft.com/office/drawing/2014/main" id="{262F25D4-9D1C-E396-7B6C-8931524AD221}"/>
              </a:ext>
            </a:extLst>
          </p:cNvPr>
          <p:cNvSpPr txBox="1">
            <a:spLocks/>
          </p:cNvSpPr>
          <p:nvPr/>
        </p:nvSpPr>
        <p:spPr>
          <a:xfrm>
            <a:off x="793153" y="1202423"/>
            <a:ext cx="2728890"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US" err="1"/>
              <a:t>MultiLabelBinarizer</a:t>
            </a:r>
          </a:p>
        </p:txBody>
      </p:sp>
      <p:pic>
        <p:nvPicPr>
          <p:cNvPr id="7" name="Picture 6" descr="A black background with text&#10;&#10;Description automatically generated">
            <a:extLst>
              <a:ext uri="{FF2B5EF4-FFF2-40B4-BE49-F238E27FC236}">
                <a16:creationId xmlns:a16="http://schemas.microsoft.com/office/drawing/2014/main" id="{6009FBDD-0842-3048-0D1A-551D0D0457A1}"/>
              </a:ext>
            </a:extLst>
          </p:cNvPr>
          <p:cNvPicPr>
            <a:picLocks noChangeAspect="1"/>
          </p:cNvPicPr>
          <p:nvPr/>
        </p:nvPicPr>
        <p:blipFill>
          <a:blip r:embed="rId2"/>
          <a:stretch>
            <a:fillRect/>
          </a:stretch>
        </p:blipFill>
        <p:spPr>
          <a:xfrm>
            <a:off x="3738171" y="1170822"/>
            <a:ext cx="4000501" cy="454958"/>
          </a:xfrm>
          <a:prstGeom prst="rect">
            <a:avLst/>
          </a:prstGeom>
        </p:spPr>
      </p:pic>
    </p:spTree>
    <p:extLst>
      <p:ext uri="{BB962C8B-B14F-4D97-AF65-F5344CB8AC3E}">
        <p14:creationId xmlns:p14="http://schemas.microsoft.com/office/powerpoint/2010/main" val="187821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2DEA-15E7-4DB1-0009-37098713FFE9}"/>
              </a:ext>
            </a:extLst>
          </p:cNvPr>
          <p:cNvSpPr>
            <a:spLocks noGrp="1"/>
          </p:cNvSpPr>
          <p:nvPr>
            <p:ph type="title"/>
          </p:nvPr>
        </p:nvSpPr>
        <p:spPr/>
        <p:txBody>
          <a:bodyPr/>
          <a:lstStyle/>
          <a:p>
            <a:r>
              <a:rPr lang="en-US"/>
              <a:t>Linear Regression</a:t>
            </a:r>
          </a:p>
        </p:txBody>
      </p:sp>
      <p:sp>
        <p:nvSpPr>
          <p:cNvPr id="4" name="Subtitle 3">
            <a:extLst>
              <a:ext uri="{FF2B5EF4-FFF2-40B4-BE49-F238E27FC236}">
                <a16:creationId xmlns:a16="http://schemas.microsoft.com/office/drawing/2014/main" id="{5175499C-B809-675F-3765-64BE8D39B2F8}"/>
              </a:ext>
            </a:extLst>
          </p:cNvPr>
          <p:cNvSpPr>
            <a:spLocks noGrp="1"/>
          </p:cNvSpPr>
          <p:nvPr>
            <p:ph type="subTitle" idx="2"/>
          </p:nvPr>
        </p:nvSpPr>
        <p:spPr>
          <a:xfrm>
            <a:off x="338764" y="1506911"/>
            <a:ext cx="3080222" cy="384232"/>
          </a:xfrm>
        </p:spPr>
        <p:txBody>
          <a:bodyPr/>
          <a:lstStyle/>
          <a:p>
            <a:r>
              <a:rPr lang="en-US">
                <a:highlight>
                  <a:srgbClr val="389271"/>
                </a:highlight>
              </a:rPr>
              <a:t>Train Dataset</a:t>
            </a:r>
            <a:endParaRPr lang="en-US"/>
          </a:p>
        </p:txBody>
      </p:sp>
      <p:sp>
        <p:nvSpPr>
          <p:cNvPr id="7" name="Subtitle 6">
            <a:extLst>
              <a:ext uri="{FF2B5EF4-FFF2-40B4-BE49-F238E27FC236}">
                <a16:creationId xmlns:a16="http://schemas.microsoft.com/office/drawing/2014/main" id="{14737F2B-488E-3529-ED30-0A681A60FB93}"/>
              </a:ext>
            </a:extLst>
          </p:cNvPr>
          <p:cNvSpPr>
            <a:spLocks noGrp="1"/>
          </p:cNvSpPr>
          <p:nvPr>
            <p:ph type="subTitle" idx="5"/>
          </p:nvPr>
        </p:nvSpPr>
        <p:spPr>
          <a:xfrm>
            <a:off x="338763" y="1827914"/>
            <a:ext cx="2124600" cy="543000"/>
          </a:xfrm>
        </p:spPr>
        <p:txBody>
          <a:bodyPr/>
          <a:lstStyle/>
          <a:p>
            <a:r>
              <a:rPr lang="en-US"/>
              <a:t>RMSE: 9.36</a:t>
            </a:r>
          </a:p>
          <a:p>
            <a:r>
              <a:rPr lang="en-US"/>
              <a:t>R2: 0.672</a:t>
            </a:r>
          </a:p>
        </p:txBody>
      </p:sp>
      <p:pic>
        <p:nvPicPr>
          <p:cNvPr id="11" name="Picture 10">
            <a:extLst>
              <a:ext uri="{FF2B5EF4-FFF2-40B4-BE49-F238E27FC236}">
                <a16:creationId xmlns:a16="http://schemas.microsoft.com/office/drawing/2014/main" id="{B8278259-6ED4-1526-F7ED-F53F8D4F8B79}"/>
              </a:ext>
            </a:extLst>
          </p:cNvPr>
          <p:cNvPicPr>
            <a:picLocks noChangeAspect="1"/>
          </p:cNvPicPr>
          <p:nvPr/>
        </p:nvPicPr>
        <p:blipFill>
          <a:blip r:embed="rId2"/>
          <a:stretch>
            <a:fillRect/>
          </a:stretch>
        </p:blipFill>
        <p:spPr>
          <a:xfrm>
            <a:off x="2627963" y="1488808"/>
            <a:ext cx="6028857" cy="3121506"/>
          </a:xfrm>
          <a:prstGeom prst="rect">
            <a:avLst/>
          </a:prstGeom>
        </p:spPr>
      </p:pic>
      <p:sp>
        <p:nvSpPr>
          <p:cNvPr id="13" name="Subtitle 3">
            <a:extLst>
              <a:ext uri="{FF2B5EF4-FFF2-40B4-BE49-F238E27FC236}">
                <a16:creationId xmlns:a16="http://schemas.microsoft.com/office/drawing/2014/main" id="{AE52917B-ECB6-CFAF-B7AE-304731854149}"/>
              </a:ext>
            </a:extLst>
          </p:cNvPr>
          <p:cNvSpPr txBox="1">
            <a:spLocks/>
          </p:cNvSpPr>
          <p:nvPr/>
        </p:nvSpPr>
        <p:spPr>
          <a:xfrm>
            <a:off x="336577" y="2741414"/>
            <a:ext cx="3080222"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highlight>
                  <a:srgbClr val="389271"/>
                </a:highlight>
              </a:rPr>
              <a:t>Test Dataset</a:t>
            </a:r>
            <a:endParaRPr lang="en-US"/>
          </a:p>
        </p:txBody>
      </p:sp>
      <p:sp>
        <p:nvSpPr>
          <p:cNvPr id="15" name="Subtitle 6">
            <a:extLst>
              <a:ext uri="{FF2B5EF4-FFF2-40B4-BE49-F238E27FC236}">
                <a16:creationId xmlns:a16="http://schemas.microsoft.com/office/drawing/2014/main" id="{F5398BD7-6590-9198-098A-1DC6EE7EA890}"/>
              </a:ext>
            </a:extLst>
          </p:cNvPr>
          <p:cNvSpPr txBox="1">
            <a:spLocks/>
          </p:cNvSpPr>
          <p:nvPr/>
        </p:nvSpPr>
        <p:spPr>
          <a:xfrm>
            <a:off x="336577" y="3123313"/>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highlight>
                  <a:srgbClr val="FF0000"/>
                </a:highlight>
              </a:rPr>
              <a:t>RMSE: 11594903624</a:t>
            </a:r>
          </a:p>
          <a:p>
            <a:r>
              <a:rPr lang="en-US">
                <a:highlight>
                  <a:srgbClr val="FF0000"/>
                </a:highlight>
              </a:rPr>
              <a:t>R2: -4.8 * 10</a:t>
            </a:r>
            <a:r>
              <a:rPr lang="en-US" baseline="30000">
                <a:highlight>
                  <a:srgbClr val="FF0000"/>
                </a:highlight>
              </a:rPr>
              <a:t>17</a:t>
            </a:r>
          </a:p>
        </p:txBody>
      </p:sp>
      <p:pic>
        <p:nvPicPr>
          <p:cNvPr id="16" name="Picture 15" descr="British Shorthair on orange background">
            <a:extLst>
              <a:ext uri="{FF2B5EF4-FFF2-40B4-BE49-F238E27FC236}">
                <a16:creationId xmlns:a16="http://schemas.microsoft.com/office/drawing/2014/main" id="{64AF8189-BA67-D3E8-6B54-F8E2BE6ABB3C}"/>
              </a:ext>
            </a:extLst>
          </p:cNvPr>
          <p:cNvPicPr>
            <a:picLocks noChangeAspect="1"/>
          </p:cNvPicPr>
          <p:nvPr/>
        </p:nvPicPr>
        <p:blipFill>
          <a:blip r:embed="rId3"/>
          <a:stretch>
            <a:fillRect/>
          </a:stretch>
        </p:blipFill>
        <p:spPr>
          <a:xfrm>
            <a:off x="6717468" y="623028"/>
            <a:ext cx="1161738" cy="786984"/>
          </a:xfrm>
          <a:prstGeom prst="rect">
            <a:avLst/>
          </a:prstGeom>
        </p:spPr>
      </p:pic>
      <p:sp>
        <p:nvSpPr>
          <p:cNvPr id="6" name="Subtitle 6">
            <a:extLst>
              <a:ext uri="{FF2B5EF4-FFF2-40B4-BE49-F238E27FC236}">
                <a16:creationId xmlns:a16="http://schemas.microsoft.com/office/drawing/2014/main" id="{BBF8B8EE-7524-B12E-301D-C9BE77A956D8}"/>
              </a:ext>
            </a:extLst>
          </p:cNvPr>
          <p:cNvSpPr txBox="1">
            <a:spLocks/>
          </p:cNvSpPr>
          <p:nvPr/>
        </p:nvSpPr>
        <p:spPr>
          <a:xfrm>
            <a:off x="6507787" y="3805939"/>
            <a:ext cx="2148412" cy="5906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tx1"/>
                </a:solidFill>
              </a:rPr>
              <a:t>Likely due to noise in our data</a:t>
            </a:r>
          </a:p>
        </p:txBody>
      </p:sp>
    </p:spTree>
    <p:extLst>
      <p:ext uri="{BB962C8B-B14F-4D97-AF65-F5344CB8AC3E}">
        <p14:creationId xmlns:p14="http://schemas.microsoft.com/office/powerpoint/2010/main" val="2290162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5"/>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r>
              <a:rPr lang="en"/>
              <a:t>Other models (Test Dataset)</a:t>
            </a:r>
            <a:endParaRPr lang="en-US"/>
          </a:p>
        </p:txBody>
      </p:sp>
      <p:sp>
        <p:nvSpPr>
          <p:cNvPr id="845" name="Google Shape;845;p35"/>
          <p:cNvSpPr txBox="1">
            <a:spLocks noGrp="1"/>
          </p:cNvSpPr>
          <p:nvPr>
            <p:ph type="subTitle" idx="1"/>
          </p:nvPr>
        </p:nvSpPr>
        <p:spPr>
          <a:xfrm>
            <a:off x="2034526" y="2122152"/>
            <a:ext cx="2124600" cy="543000"/>
          </a:xfrm>
          <a:prstGeom prst="rect">
            <a:avLst/>
          </a:prstGeom>
        </p:spPr>
        <p:txBody>
          <a:bodyPr spcFirstLastPara="1" wrap="square" lIns="0" tIns="0" rIns="0" bIns="0" anchor="t" anchorCtr="0">
            <a:noAutofit/>
          </a:bodyPr>
          <a:lstStyle/>
          <a:p>
            <a:r>
              <a:rPr lang="en-US"/>
              <a:t>RMSE: 12.8</a:t>
            </a:r>
            <a:endParaRPr lang="en-US">
              <a:solidFill>
                <a:srgbClr val="005B48"/>
              </a:solidFill>
            </a:endParaRPr>
          </a:p>
          <a:p>
            <a:r>
              <a:rPr lang="en-US"/>
              <a:t>R2: 0.412</a:t>
            </a:r>
            <a:endParaRPr/>
          </a:p>
        </p:txBody>
      </p:sp>
      <p:sp>
        <p:nvSpPr>
          <p:cNvPr id="846" name="Google Shape;846;p35"/>
          <p:cNvSpPr txBox="1">
            <a:spLocks noGrp="1"/>
          </p:cNvSpPr>
          <p:nvPr>
            <p:ph type="subTitle" idx="2"/>
          </p:nvPr>
        </p:nvSpPr>
        <p:spPr>
          <a:xfrm>
            <a:off x="2034526" y="1727080"/>
            <a:ext cx="2124600" cy="393600"/>
          </a:xfrm>
          <a:prstGeom prst="rect">
            <a:avLst/>
          </a:prstGeom>
        </p:spPr>
        <p:txBody>
          <a:bodyPr spcFirstLastPara="1" wrap="square" lIns="0" tIns="0" rIns="0" bIns="0" anchor="t" anchorCtr="0">
            <a:noAutofit/>
          </a:bodyPr>
          <a:lstStyle/>
          <a:p>
            <a:pPr marL="0" indent="0">
              <a:spcAft>
                <a:spcPts val="1200"/>
              </a:spcAft>
            </a:pPr>
            <a:r>
              <a:rPr lang="en"/>
              <a:t>Lasso Regression</a:t>
            </a:r>
            <a:endParaRPr lang="en-US"/>
          </a:p>
        </p:txBody>
      </p:sp>
      <p:sp>
        <p:nvSpPr>
          <p:cNvPr id="847" name="Google Shape;847;p35"/>
          <p:cNvSpPr txBox="1">
            <a:spLocks noGrp="1"/>
          </p:cNvSpPr>
          <p:nvPr>
            <p:ph type="subTitle" idx="3"/>
          </p:nvPr>
        </p:nvSpPr>
        <p:spPr>
          <a:xfrm>
            <a:off x="4391075" y="2112782"/>
            <a:ext cx="2124600" cy="543000"/>
          </a:xfrm>
          <a:prstGeom prst="rect">
            <a:avLst/>
          </a:prstGeom>
        </p:spPr>
        <p:txBody>
          <a:bodyPr spcFirstLastPara="1" wrap="square" lIns="0" tIns="0" rIns="0" bIns="0" anchor="t" anchorCtr="0">
            <a:noAutofit/>
          </a:bodyPr>
          <a:lstStyle/>
          <a:p>
            <a:r>
              <a:rPr lang="en-US"/>
              <a:t>RMSE: 11.7</a:t>
            </a:r>
            <a:endParaRPr lang="en-US">
              <a:solidFill>
                <a:srgbClr val="005B48"/>
              </a:solidFill>
            </a:endParaRPr>
          </a:p>
          <a:p>
            <a:r>
              <a:rPr lang="en-US"/>
              <a:t>R2: 0.513</a:t>
            </a:r>
            <a:endParaRPr/>
          </a:p>
        </p:txBody>
      </p:sp>
      <p:sp>
        <p:nvSpPr>
          <p:cNvPr id="848" name="Google Shape;848;p35"/>
          <p:cNvSpPr txBox="1">
            <a:spLocks noGrp="1"/>
          </p:cNvSpPr>
          <p:nvPr>
            <p:ph type="subTitle" idx="4"/>
          </p:nvPr>
        </p:nvSpPr>
        <p:spPr>
          <a:xfrm>
            <a:off x="4391075" y="1717710"/>
            <a:ext cx="3323813" cy="384232"/>
          </a:xfrm>
          <a:prstGeom prst="rect">
            <a:avLst/>
          </a:prstGeom>
        </p:spPr>
        <p:txBody>
          <a:bodyPr spcFirstLastPara="1" wrap="square" lIns="0" tIns="0" rIns="0" bIns="0" anchor="t" anchorCtr="0">
            <a:noAutofit/>
          </a:bodyPr>
          <a:lstStyle/>
          <a:p>
            <a:pPr marL="0" indent="0">
              <a:spcAft>
                <a:spcPts val="1200"/>
              </a:spcAft>
            </a:pPr>
            <a:r>
              <a:rPr lang="en"/>
              <a:t>Random Forest Regression</a:t>
            </a:r>
            <a:endParaRPr lang="en-US" err="1"/>
          </a:p>
        </p:txBody>
      </p:sp>
      <p:sp>
        <p:nvSpPr>
          <p:cNvPr id="849" name="Google Shape;849;p35"/>
          <p:cNvSpPr txBox="1">
            <a:spLocks noGrp="1"/>
          </p:cNvSpPr>
          <p:nvPr>
            <p:ph type="subTitle" idx="5"/>
          </p:nvPr>
        </p:nvSpPr>
        <p:spPr>
          <a:xfrm>
            <a:off x="2175058" y="3448726"/>
            <a:ext cx="2124600" cy="543000"/>
          </a:xfrm>
          <a:prstGeom prst="rect">
            <a:avLst/>
          </a:prstGeom>
        </p:spPr>
        <p:txBody>
          <a:bodyPr spcFirstLastPara="1" wrap="square" lIns="0" tIns="0" rIns="0" bIns="0" anchor="t" anchorCtr="0">
            <a:noAutofit/>
          </a:bodyPr>
          <a:lstStyle/>
          <a:p>
            <a:r>
              <a:rPr lang="en-US"/>
              <a:t>RMSE: 12.9</a:t>
            </a:r>
            <a:endParaRPr lang="en-US">
              <a:solidFill>
                <a:srgbClr val="005B48"/>
              </a:solidFill>
            </a:endParaRPr>
          </a:p>
          <a:p>
            <a:r>
              <a:rPr lang="en-US"/>
              <a:t>R2: 0.407</a:t>
            </a:r>
            <a:endParaRPr/>
          </a:p>
        </p:txBody>
      </p:sp>
      <p:sp>
        <p:nvSpPr>
          <p:cNvPr id="850" name="Google Shape;850;p35"/>
          <p:cNvSpPr txBox="1">
            <a:spLocks noGrp="1"/>
          </p:cNvSpPr>
          <p:nvPr>
            <p:ph type="subTitle" idx="6"/>
          </p:nvPr>
        </p:nvSpPr>
        <p:spPr>
          <a:xfrm>
            <a:off x="2175058" y="3077076"/>
            <a:ext cx="2124600" cy="393600"/>
          </a:xfrm>
          <a:prstGeom prst="rect">
            <a:avLst/>
          </a:prstGeom>
        </p:spPr>
        <p:txBody>
          <a:bodyPr spcFirstLastPara="1" wrap="square" lIns="0" tIns="0" rIns="0" bIns="0" anchor="t" anchorCtr="0">
            <a:noAutofit/>
          </a:bodyPr>
          <a:lstStyle/>
          <a:p>
            <a:pPr marL="0" indent="0">
              <a:spcAft>
                <a:spcPts val="1200"/>
              </a:spcAft>
            </a:pPr>
            <a:r>
              <a:rPr lang="en"/>
              <a:t>Neural Network</a:t>
            </a:r>
            <a:endParaRPr lang="en-US"/>
          </a:p>
        </p:txBody>
      </p:sp>
      <p:sp>
        <p:nvSpPr>
          <p:cNvPr id="851" name="Google Shape;851;p35"/>
          <p:cNvSpPr txBox="1">
            <a:spLocks noGrp="1"/>
          </p:cNvSpPr>
          <p:nvPr>
            <p:ph type="subTitle" idx="7"/>
          </p:nvPr>
        </p:nvSpPr>
        <p:spPr>
          <a:xfrm>
            <a:off x="4428550" y="3603312"/>
            <a:ext cx="2124600" cy="543000"/>
          </a:xfrm>
          <a:prstGeom prst="rect">
            <a:avLst/>
          </a:prstGeom>
        </p:spPr>
        <p:txBody>
          <a:bodyPr spcFirstLastPara="1" wrap="square" lIns="0" tIns="0" rIns="0" bIns="0" anchor="t" anchorCtr="0">
            <a:noAutofit/>
          </a:bodyPr>
          <a:lstStyle/>
          <a:p>
            <a:r>
              <a:rPr lang="en-US"/>
              <a:t>RMSE: 12.3</a:t>
            </a:r>
            <a:endParaRPr lang="en-US">
              <a:solidFill>
                <a:srgbClr val="005B48"/>
              </a:solidFill>
            </a:endParaRPr>
          </a:p>
          <a:p>
            <a:r>
              <a:rPr lang="en-US"/>
              <a:t>R2: 0.460</a:t>
            </a:r>
            <a:endParaRPr/>
          </a:p>
        </p:txBody>
      </p:sp>
      <p:sp>
        <p:nvSpPr>
          <p:cNvPr id="852" name="Google Shape;852;p35"/>
          <p:cNvSpPr txBox="1">
            <a:spLocks noGrp="1"/>
          </p:cNvSpPr>
          <p:nvPr>
            <p:ph type="subTitle" idx="8"/>
          </p:nvPr>
        </p:nvSpPr>
        <p:spPr>
          <a:xfrm>
            <a:off x="4428550" y="2880330"/>
            <a:ext cx="2499354" cy="384232"/>
          </a:xfrm>
          <a:prstGeom prst="rect">
            <a:avLst/>
          </a:prstGeom>
        </p:spPr>
        <p:txBody>
          <a:bodyPr spcFirstLastPara="1" wrap="square" lIns="0" tIns="0" rIns="0" bIns="0" anchor="t" anchorCtr="0">
            <a:noAutofit/>
          </a:bodyPr>
          <a:lstStyle/>
          <a:p>
            <a:pPr marL="0" indent="0">
              <a:spcAft>
                <a:spcPts val="1200"/>
              </a:spcAft>
            </a:pPr>
            <a:r>
              <a:rPr lang="en"/>
              <a:t>Gradient Boosting with Decision Trees</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5"/>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r>
              <a:rPr lang="en"/>
              <a:t>Other models (Test Dataset)</a:t>
            </a:r>
            <a:endParaRPr lang="en-US"/>
          </a:p>
        </p:txBody>
      </p:sp>
      <p:sp>
        <p:nvSpPr>
          <p:cNvPr id="845" name="Google Shape;845;p35"/>
          <p:cNvSpPr txBox="1">
            <a:spLocks noGrp="1"/>
          </p:cNvSpPr>
          <p:nvPr>
            <p:ph type="subTitle" idx="1"/>
          </p:nvPr>
        </p:nvSpPr>
        <p:spPr>
          <a:xfrm>
            <a:off x="2034526" y="2122152"/>
            <a:ext cx="2124600" cy="543000"/>
          </a:xfrm>
          <a:prstGeom prst="rect">
            <a:avLst/>
          </a:prstGeom>
        </p:spPr>
        <p:txBody>
          <a:bodyPr spcFirstLastPara="1" wrap="square" lIns="0" tIns="0" rIns="0" bIns="0" anchor="t" anchorCtr="0">
            <a:noAutofit/>
          </a:bodyPr>
          <a:lstStyle/>
          <a:p>
            <a:r>
              <a:rPr lang="en-US"/>
              <a:t>RMSE: 12.8</a:t>
            </a:r>
            <a:endParaRPr lang="en-US">
              <a:solidFill>
                <a:srgbClr val="005B48"/>
              </a:solidFill>
            </a:endParaRPr>
          </a:p>
          <a:p>
            <a:r>
              <a:rPr lang="en-US"/>
              <a:t>R2: 0.412</a:t>
            </a:r>
            <a:endParaRPr/>
          </a:p>
        </p:txBody>
      </p:sp>
      <p:sp>
        <p:nvSpPr>
          <p:cNvPr id="846" name="Google Shape;846;p35"/>
          <p:cNvSpPr txBox="1">
            <a:spLocks noGrp="1"/>
          </p:cNvSpPr>
          <p:nvPr>
            <p:ph type="subTitle" idx="2"/>
          </p:nvPr>
        </p:nvSpPr>
        <p:spPr>
          <a:xfrm>
            <a:off x="2034526" y="1727080"/>
            <a:ext cx="2124600" cy="393600"/>
          </a:xfrm>
          <a:prstGeom prst="rect">
            <a:avLst/>
          </a:prstGeom>
        </p:spPr>
        <p:txBody>
          <a:bodyPr spcFirstLastPara="1" wrap="square" lIns="0" tIns="0" rIns="0" bIns="0" anchor="t" anchorCtr="0">
            <a:noAutofit/>
          </a:bodyPr>
          <a:lstStyle/>
          <a:p>
            <a:pPr marL="0" indent="0">
              <a:spcAft>
                <a:spcPts val="1200"/>
              </a:spcAft>
            </a:pPr>
            <a:r>
              <a:rPr lang="en"/>
              <a:t>Lasso Regression</a:t>
            </a:r>
            <a:endParaRPr lang="en-US"/>
          </a:p>
        </p:txBody>
      </p:sp>
      <p:sp>
        <p:nvSpPr>
          <p:cNvPr id="847" name="Google Shape;847;p35"/>
          <p:cNvSpPr txBox="1">
            <a:spLocks noGrp="1"/>
          </p:cNvSpPr>
          <p:nvPr>
            <p:ph type="subTitle" idx="3"/>
          </p:nvPr>
        </p:nvSpPr>
        <p:spPr>
          <a:xfrm>
            <a:off x="4391075" y="2112782"/>
            <a:ext cx="2124600" cy="543000"/>
          </a:xfrm>
          <a:prstGeom prst="rect">
            <a:avLst/>
          </a:prstGeom>
        </p:spPr>
        <p:txBody>
          <a:bodyPr spcFirstLastPara="1" wrap="square" lIns="0" tIns="0" rIns="0" bIns="0" anchor="t" anchorCtr="0">
            <a:noAutofit/>
          </a:bodyPr>
          <a:lstStyle/>
          <a:p>
            <a:r>
              <a:rPr lang="en-US">
                <a:highlight>
                  <a:srgbClr val="008000"/>
                </a:highlight>
              </a:rPr>
              <a:t>RMSE: 11.7</a:t>
            </a:r>
            <a:endParaRPr lang="en-US">
              <a:solidFill>
                <a:srgbClr val="005B48"/>
              </a:solidFill>
              <a:highlight>
                <a:srgbClr val="008000"/>
              </a:highlight>
            </a:endParaRPr>
          </a:p>
          <a:p>
            <a:r>
              <a:rPr lang="en-US">
                <a:highlight>
                  <a:srgbClr val="008000"/>
                </a:highlight>
              </a:rPr>
              <a:t>R2: 0.513</a:t>
            </a:r>
            <a:endParaRPr>
              <a:highlight>
                <a:srgbClr val="008000"/>
              </a:highlight>
            </a:endParaRPr>
          </a:p>
        </p:txBody>
      </p:sp>
      <p:sp>
        <p:nvSpPr>
          <p:cNvPr id="848" name="Google Shape;848;p35"/>
          <p:cNvSpPr txBox="1">
            <a:spLocks noGrp="1"/>
          </p:cNvSpPr>
          <p:nvPr>
            <p:ph type="subTitle" idx="4"/>
          </p:nvPr>
        </p:nvSpPr>
        <p:spPr>
          <a:xfrm>
            <a:off x="4391075" y="1717710"/>
            <a:ext cx="3323813" cy="384232"/>
          </a:xfrm>
          <a:prstGeom prst="rect">
            <a:avLst/>
          </a:prstGeom>
        </p:spPr>
        <p:txBody>
          <a:bodyPr spcFirstLastPara="1" wrap="square" lIns="0" tIns="0" rIns="0" bIns="0" anchor="t" anchorCtr="0">
            <a:noAutofit/>
          </a:bodyPr>
          <a:lstStyle/>
          <a:p>
            <a:pPr marL="0" indent="0">
              <a:spcAft>
                <a:spcPts val="1200"/>
              </a:spcAft>
            </a:pPr>
            <a:r>
              <a:rPr lang="en"/>
              <a:t>Random Forest Regression</a:t>
            </a:r>
            <a:endParaRPr lang="en-US" err="1"/>
          </a:p>
        </p:txBody>
      </p:sp>
      <p:sp>
        <p:nvSpPr>
          <p:cNvPr id="849" name="Google Shape;849;p35"/>
          <p:cNvSpPr txBox="1">
            <a:spLocks noGrp="1"/>
          </p:cNvSpPr>
          <p:nvPr>
            <p:ph type="subTitle" idx="5"/>
          </p:nvPr>
        </p:nvSpPr>
        <p:spPr>
          <a:xfrm>
            <a:off x="2175058" y="3448726"/>
            <a:ext cx="2124600" cy="543000"/>
          </a:xfrm>
          <a:prstGeom prst="rect">
            <a:avLst/>
          </a:prstGeom>
        </p:spPr>
        <p:txBody>
          <a:bodyPr spcFirstLastPara="1" wrap="square" lIns="0" tIns="0" rIns="0" bIns="0" anchor="t" anchorCtr="0">
            <a:noAutofit/>
          </a:bodyPr>
          <a:lstStyle/>
          <a:p>
            <a:r>
              <a:rPr lang="en-US"/>
              <a:t>RMSE: 12.9</a:t>
            </a:r>
            <a:endParaRPr lang="en-US">
              <a:solidFill>
                <a:srgbClr val="005B48"/>
              </a:solidFill>
            </a:endParaRPr>
          </a:p>
          <a:p>
            <a:r>
              <a:rPr lang="en-US"/>
              <a:t>R2: 0.407</a:t>
            </a:r>
            <a:endParaRPr/>
          </a:p>
        </p:txBody>
      </p:sp>
      <p:sp>
        <p:nvSpPr>
          <p:cNvPr id="850" name="Google Shape;850;p35"/>
          <p:cNvSpPr txBox="1">
            <a:spLocks noGrp="1"/>
          </p:cNvSpPr>
          <p:nvPr>
            <p:ph type="subTitle" idx="6"/>
          </p:nvPr>
        </p:nvSpPr>
        <p:spPr>
          <a:xfrm>
            <a:off x="2175058" y="3077076"/>
            <a:ext cx="2124600" cy="393600"/>
          </a:xfrm>
          <a:prstGeom prst="rect">
            <a:avLst/>
          </a:prstGeom>
        </p:spPr>
        <p:txBody>
          <a:bodyPr spcFirstLastPara="1" wrap="square" lIns="0" tIns="0" rIns="0" bIns="0" anchor="t" anchorCtr="0">
            <a:noAutofit/>
          </a:bodyPr>
          <a:lstStyle/>
          <a:p>
            <a:pPr marL="0" indent="0">
              <a:spcAft>
                <a:spcPts val="1200"/>
              </a:spcAft>
            </a:pPr>
            <a:r>
              <a:rPr lang="en"/>
              <a:t>Neural Network</a:t>
            </a:r>
            <a:endParaRPr lang="en-US"/>
          </a:p>
        </p:txBody>
      </p:sp>
      <p:sp>
        <p:nvSpPr>
          <p:cNvPr id="851" name="Google Shape;851;p35"/>
          <p:cNvSpPr txBox="1">
            <a:spLocks noGrp="1"/>
          </p:cNvSpPr>
          <p:nvPr>
            <p:ph type="subTitle" idx="7"/>
          </p:nvPr>
        </p:nvSpPr>
        <p:spPr>
          <a:xfrm>
            <a:off x="4428550" y="3603312"/>
            <a:ext cx="2124600" cy="543000"/>
          </a:xfrm>
          <a:prstGeom prst="rect">
            <a:avLst/>
          </a:prstGeom>
        </p:spPr>
        <p:txBody>
          <a:bodyPr spcFirstLastPara="1" wrap="square" lIns="0" tIns="0" rIns="0" bIns="0" anchor="t" anchorCtr="0">
            <a:noAutofit/>
          </a:bodyPr>
          <a:lstStyle/>
          <a:p>
            <a:r>
              <a:rPr lang="en-US"/>
              <a:t>RMSE: 12.3</a:t>
            </a:r>
            <a:endParaRPr lang="en-US">
              <a:solidFill>
                <a:srgbClr val="005B48"/>
              </a:solidFill>
            </a:endParaRPr>
          </a:p>
          <a:p>
            <a:r>
              <a:rPr lang="en-US"/>
              <a:t>R2: 0.460</a:t>
            </a:r>
            <a:endParaRPr/>
          </a:p>
        </p:txBody>
      </p:sp>
      <p:sp>
        <p:nvSpPr>
          <p:cNvPr id="852" name="Google Shape;852;p35"/>
          <p:cNvSpPr txBox="1">
            <a:spLocks noGrp="1"/>
          </p:cNvSpPr>
          <p:nvPr>
            <p:ph type="subTitle" idx="8"/>
          </p:nvPr>
        </p:nvSpPr>
        <p:spPr>
          <a:xfrm>
            <a:off x="4428550" y="2880330"/>
            <a:ext cx="2499354" cy="384232"/>
          </a:xfrm>
          <a:prstGeom prst="rect">
            <a:avLst/>
          </a:prstGeom>
        </p:spPr>
        <p:txBody>
          <a:bodyPr spcFirstLastPara="1" wrap="square" lIns="0" tIns="0" rIns="0" bIns="0" anchor="t" anchorCtr="0">
            <a:noAutofit/>
          </a:bodyPr>
          <a:lstStyle/>
          <a:p>
            <a:pPr marL="0" indent="0">
              <a:spcAft>
                <a:spcPts val="1200"/>
              </a:spcAft>
            </a:pPr>
            <a:r>
              <a:rPr lang="en"/>
              <a:t>Gradient Boosting with Decision Trees</a:t>
            </a:r>
            <a:endParaRPr lang="en-US"/>
          </a:p>
        </p:txBody>
      </p:sp>
      <p:sp>
        <p:nvSpPr>
          <p:cNvPr id="3" name="Oval 2">
            <a:extLst>
              <a:ext uri="{FF2B5EF4-FFF2-40B4-BE49-F238E27FC236}">
                <a16:creationId xmlns:a16="http://schemas.microsoft.com/office/drawing/2014/main" id="{809F730A-B9A0-8A46-C783-9922CB931F2F}"/>
              </a:ext>
            </a:extLst>
          </p:cNvPr>
          <p:cNvSpPr/>
          <p:nvPr/>
        </p:nvSpPr>
        <p:spPr>
          <a:xfrm>
            <a:off x="4000499" y="1278847"/>
            <a:ext cx="3616377" cy="1602074"/>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864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Train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38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Train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a:buFont typeface="Arial"/>
              <a:buChar char="•"/>
            </a:pPr>
            <a:r>
              <a:rPr lang="en-US">
                <a:solidFill>
                  <a:srgbClr val="F6F5D2"/>
                </a:solidFill>
              </a:rPr>
              <a:t>When splitting a node, it randomly selects a subset of the features as candidates for the split</a:t>
            </a: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spTree>
    <p:extLst>
      <p:ext uri="{BB962C8B-B14F-4D97-AF65-F5344CB8AC3E}">
        <p14:creationId xmlns:p14="http://schemas.microsoft.com/office/powerpoint/2010/main" val="1445825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5B48"/>
              </a:solidFill>
            </a:endParaRPr>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Test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cxnSp>
        <p:nvCxnSpPr>
          <p:cNvPr id="3" name="Straight Arrow Connector 2">
            <a:extLst>
              <a:ext uri="{FF2B5EF4-FFF2-40B4-BE49-F238E27FC236}">
                <a16:creationId xmlns:a16="http://schemas.microsoft.com/office/drawing/2014/main" id="{4426863A-06FB-0E30-91FA-B867CC3EEF40}"/>
              </a:ext>
            </a:extLst>
          </p:cNvPr>
          <p:cNvCxnSpPr/>
          <p:nvPr/>
        </p:nvCxnSpPr>
        <p:spPr>
          <a:xfrm flipH="1">
            <a:off x="3541425" y="2360951"/>
            <a:ext cx="4685" cy="1274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 name="Google Shape;845;p35">
            <a:extLst>
              <a:ext uri="{FF2B5EF4-FFF2-40B4-BE49-F238E27FC236}">
                <a16:creationId xmlns:a16="http://schemas.microsoft.com/office/drawing/2014/main" id="{68CBBB7E-651E-E68B-5354-4B5293B56BA5}"/>
              </a:ext>
            </a:extLst>
          </p:cNvPr>
          <p:cNvSpPr txBox="1">
            <a:spLocks/>
          </p:cNvSpPr>
          <p:nvPr/>
        </p:nvSpPr>
        <p:spPr>
          <a:xfrm>
            <a:off x="3222184" y="364708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sp>
        <p:nvSpPr>
          <p:cNvPr id="6" name="Rectangle: Rounded Corners 5">
            <a:extLst>
              <a:ext uri="{FF2B5EF4-FFF2-40B4-BE49-F238E27FC236}">
                <a16:creationId xmlns:a16="http://schemas.microsoft.com/office/drawing/2014/main" id="{E1DE7CF3-CEA2-5D79-E0DA-C8134D9BA04E}"/>
              </a:ext>
            </a:extLst>
          </p:cNvPr>
          <p:cNvSpPr/>
          <p:nvPr/>
        </p:nvSpPr>
        <p:spPr>
          <a:xfrm>
            <a:off x="47312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Prediction 1</a:t>
            </a:r>
          </a:p>
        </p:txBody>
      </p:sp>
      <p:sp>
        <p:nvSpPr>
          <p:cNvPr id="9" name="Rectangle: Rounded Corners 8">
            <a:extLst>
              <a:ext uri="{FF2B5EF4-FFF2-40B4-BE49-F238E27FC236}">
                <a16:creationId xmlns:a16="http://schemas.microsoft.com/office/drawing/2014/main" id="{DFFE0519-9BBC-511C-33F8-B8FB7B782EC0}"/>
              </a:ext>
            </a:extLst>
          </p:cNvPr>
          <p:cNvSpPr/>
          <p:nvPr/>
        </p:nvSpPr>
        <p:spPr>
          <a:xfrm>
            <a:off x="3799069"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n</a:t>
            </a:r>
          </a:p>
        </p:txBody>
      </p:sp>
      <p:sp>
        <p:nvSpPr>
          <p:cNvPr id="17" name="Rectangle: Rounded Corners 16">
            <a:extLst>
              <a:ext uri="{FF2B5EF4-FFF2-40B4-BE49-F238E27FC236}">
                <a16:creationId xmlns:a16="http://schemas.microsoft.com/office/drawing/2014/main" id="{F66C911A-9FCC-DA6C-2B52-CBAF3C1CA793}"/>
              </a:ext>
            </a:extLst>
          </p:cNvPr>
          <p:cNvSpPr/>
          <p:nvPr/>
        </p:nvSpPr>
        <p:spPr>
          <a:xfrm>
            <a:off x="206114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2</a:t>
            </a:r>
          </a:p>
        </p:txBody>
      </p:sp>
      <p:cxnSp>
        <p:nvCxnSpPr>
          <p:cNvPr id="18" name="Straight Arrow Connector 17">
            <a:extLst>
              <a:ext uri="{FF2B5EF4-FFF2-40B4-BE49-F238E27FC236}">
                <a16:creationId xmlns:a16="http://schemas.microsoft.com/office/drawing/2014/main" id="{47EA002F-BDDC-C449-6F05-4932C159A6CA}"/>
              </a:ext>
            </a:extLst>
          </p:cNvPr>
          <p:cNvCxnSpPr/>
          <p:nvPr/>
        </p:nvCxnSpPr>
        <p:spPr>
          <a:xfrm flipH="1">
            <a:off x="1068049" y="3625746"/>
            <a:ext cx="93688" cy="3560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B0DC9B-78FC-2C05-5002-2934E4BAF990}"/>
              </a:ext>
            </a:extLst>
          </p:cNvPr>
          <p:cNvCxnSpPr/>
          <p:nvPr/>
        </p:nvCxnSpPr>
        <p:spPr>
          <a:xfrm flipH="1">
            <a:off x="2745073" y="3616377"/>
            <a:ext cx="84319" cy="38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808C-4CD5-CE4F-3B04-17ADDCA8F539}"/>
              </a:ext>
            </a:extLst>
          </p:cNvPr>
          <p:cNvCxnSpPr/>
          <p:nvPr/>
        </p:nvCxnSpPr>
        <p:spPr>
          <a:xfrm>
            <a:off x="4084820" y="3625746"/>
            <a:ext cx="206114" cy="3372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Google Shape;847;p35">
            <a:extLst>
              <a:ext uri="{FF2B5EF4-FFF2-40B4-BE49-F238E27FC236}">
                <a16:creationId xmlns:a16="http://schemas.microsoft.com/office/drawing/2014/main" id="{6C8A7909-75AA-A3BE-9BDA-2DAC2E5EDFA5}"/>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marL="127000" indent="0"/>
            <a:endParaRPr lang="en-US">
              <a:solidFill>
                <a:srgbClr val="F6F5D2"/>
              </a:solidFill>
            </a:endParaRPr>
          </a:p>
          <a:p>
            <a:pPr marL="127000" indent="0"/>
            <a:endParaRPr lang="en-US">
              <a:solidFill>
                <a:srgbClr val="F6F5D2"/>
              </a:solidFill>
            </a:endParaRPr>
          </a:p>
          <a:p>
            <a:pPr>
              <a:buFont typeface="Arial"/>
              <a:buChar char="•"/>
            </a:pPr>
            <a:r>
              <a:rPr lang="en-US">
                <a:solidFill>
                  <a:srgbClr val="F6F5D2"/>
                </a:solidFill>
              </a:rPr>
              <a:t>When splitting a node, it randomly selects a subset of the features as candidates for the split</a:t>
            </a:r>
          </a:p>
          <a:p>
            <a:pPr>
              <a:buFont typeface="Arial"/>
              <a:buChar char="•"/>
            </a:pPr>
            <a:r>
              <a:rPr lang="en-US">
                <a:solidFill>
                  <a:srgbClr val="F6F5D2"/>
                </a:solidFill>
              </a:rPr>
              <a:t>Each tree will output a prediction value</a:t>
            </a:r>
          </a:p>
          <a:p>
            <a:pPr>
              <a:buFont typeface="Arial"/>
              <a:buChar char="•"/>
            </a:pPr>
            <a:r>
              <a:rPr lang="en-US">
                <a:solidFill>
                  <a:srgbClr val="F6F5D2"/>
                </a:solidFill>
              </a:rPr>
              <a:t>The model will return the average of these predictions</a:t>
            </a:r>
          </a:p>
          <a:p>
            <a:pPr>
              <a:buFont typeface="Arial"/>
              <a:buChar char="•"/>
            </a:pPr>
            <a:endParaRPr lang="en-US">
              <a:solidFill>
                <a:srgbClr val="F6F5D2"/>
              </a:solidFill>
            </a:endParaRPr>
          </a:p>
          <a:p>
            <a:pPr>
              <a:buFont typeface="Arial"/>
              <a:buChar char="•"/>
            </a:pPr>
            <a:endParaRPr lang="en-US">
              <a:solidFill>
                <a:srgbClr val="F6F5D2"/>
              </a:solidFill>
            </a:endParaRPr>
          </a:p>
        </p:txBody>
      </p:sp>
    </p:spTree>
    <p:extLst>
      <p:ext uri="{BB962C8B-B14F-4D97-AF65-F5344CB8AC3E}">
        <p14:creationId xmlns:p14="http://schemas.microsoft.com/office/powerpoint/2010/main" val="2570423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131-B59C-7A74-0C2F-9651F16DF3EB}"/>
              </a:ext>
            </a:extLst>
          </p:cNvPr>
          <p:cNvSpPr>
            <a:spLocks noGrp="1"/>
          </p:cNvSpPr>
          <p:nvPr>
            <p:ph type="title"/>
          </p:nvPr>
        </p:nvSpPr>
        <p:spPr/>
        <p:txBody>
          <a:bodyPr/>
          <a:lstStyle/>
          <a:p>
            <a:r>
              <a:rPr lang="en-US"/>
              <a:t>Random Forest Regression</a:t>
            </a:r>
          </a:p>
        </p:txBody>
      </p:sp>
      <p:sp>
        <p:nvSpPr>
          <p:cNvPr id="11" name="Oval 10">
            <a:extLst>
              <a:ext uri="{FF2B5EF4-FFF2-40B4-BE49-F238E27FC236}">
                <a16:creationId xmlns:a16="http://schemas.microsoft.com/office/drawing/2014/main" id="{1AFD8AB9-BF6F-AC0D-D3B9-043BDAE8F2B6}"/>
              </a:ext>
            </a:extLst>
          </p:cNvPr>
          <p:cNvSpPr/>
          <p:nvPr/>
        </p:nvSpPr>
        <p:spPr>
          <a:xfrm>
            <a:off x="1166726" y="218762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BEB013E-D787-7DE6-226E-1FA21CC3A7AA}"/>
              </a:ext>
            </a:extLst>
          </p:cNvPr>
          <p:cNvCxnSpPr/>
          <p:nvPr/>
        </p:nvCxnSpPr>
        <p:spPr>
          <a:xfrm flipH="1">
            <a:off x="1008500" y="243347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B6EC9-44AA-B674-2C41-9E87AAE184BD}"/>
              </a:ext>
            </a:extLst>
          </p:cNvPr>
          <p:cNvCxnSpPr/>
          <p:nvPr/>
        </p:nvCxnSpPr>
        <p:spPr>
          <a:xfrm>
            <a:off x="1373106" y="242453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5A716-ABED-2B40-6B7D-9C687DC1C3EB}"/>
              </a:ext>
            </a:extLst>
          </p:cNvPr>
          <p:cNvSpPr/>
          <p:nvPr/>
        </p:nvSpPr>
        <p:spPr>
          <a:xfrm>
            <a:off x="846836" y="2782134"/>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56005E9-3124-3CCE-7387-8F7662CD50A1}"/>
              </a:ext>
            </a:extLst>
          </p:cNvPr>
          <p:cNvCxnSpPr>
            <a:cxnSpLocks/>
          </p:cNvCxnSpPr>
          <p:nvPr/>
        </p:nvCxnSpPr>
        <p:spPr>
          <a:xfrm flipH="1">
            <a:off x="777614" y="3027984"/>
            <a:ext cx="142991"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BB230A-ED13-765C-A328-324E7E28B966}"/>
              </a:ext>
            </a:extLst>
          </p:cNvPr>
          <p:cNvCxnSpPr>
            <a:cxnSpLocks/>
          </p:cNvCxnSpPr>
          <p:nvPr/>
        </p:nvCxnSpPr>
        <p:spPr>
          <a:xfrm>
            <a:off x="1020426" y="3019044"/>
            <a:ext cx="131722"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DADA48-1D39-C5B4-27A1-A24EBA53BC20}"/>
              </a:ext>
            </a:extLst>
          </p:cNvPr>
          <p:cNvSpPr/>
          <p:nvPr/>
        </p:nvSpPr>
        <p:spPr>
          <a:xfrm>
            <a:off x="2504758" y="219209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5B48"/>
              </a:solidFill>
            </a:endParaRPr>
          </a:p>
        </p:txBody>
      </p:sp>
      <p:cxnSp>
        <p:nvCxnSpPr>
          <p:cNvPr id="21" name="Straight Arrow Connector 20">
            <a:extLst>
              <a:ext uri="{FF2B5EF4-FFF2-40B4-BE49-F238E27FC236}">
                <a16:creationId xmlns:a16="http://schemas.microsoft.com/office/drawing/2014/main" id="{A1A48A44-B58F-A6A3-D0D3-C297666183F1}"/>
              </a:ext>
            </a:extLst>
          </p:cNvPr>
          <p:cNvCxnSpPr>
            <a:cxnSpLocks/>
          </p:cNvCxnSpPr>
          <p:nvPr/>
        </p:nvCxnSpPr>
        <p:spPr>
          <a:xfrm flipH="1">
            <a:off x="2346532" y="2437945"/>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999AFE-62A6-1CA3-7634-6A21E1641F74}"/>
              </a:ext>
            </a:extLst>
          </p:cNvPr>
          <p:cNvCxnSpPr>
            <a:cxnSpLocks/>
          </p:cNvCxnSpPr>
          <p:nvPr/>
        </p:nvCxnSpPr>
        <p:spPr>
          <a:xfrm>
            <a:off x="2711138" y="2429005"/>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96BA42C-1C35-44CD-C229-CDC53F0FB389}"/>
              </a:ext>
            </a:extLst>
          </p:cNvPr>
          <p:cNvSpPr/>
          <p:nvPr/>
        </p:nvSpPr>
        <p:spPr>
          <a:xfrm>
            <a:off x="4430539" y="2196135"/>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1040B88-489B-C208-C47A-B37A22BCC936}"/>
              </a:ext>
            </a:extLst>
          </p:cNvPr>
          <p:cNvCxnSpPr>
            <a:cxnSpLocks/>
          </p:cNvCxnSpPr>
          <p:nvPr/>
        </p:nvCxnSpPr>
        <p:spPr>
          <a:xfrm flipH="1">
            <a:off x="4272313" y="2441986"/>
            <a:ext cx="213259"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96432-94B6-DDCA-5FDF-1B2A033CA075}"/>
              </a:ext>
            </a:extLst>
          </p:cNvPr>
          <p:cNvCxnSpPr>
            <a:cxnSpLocks/>
          </p:cNvCxnSpPr>
          <p:nvPr/>
        </p:nvCxnSpPr>
        <p:spPr>
          <a:xfrm>
            <a:off x="4636919" y="2433046"/>
            <a:ext cx="192620" cy="40676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Google Shape;845;p35">
            <a:extLst>
              <a:ext uri="{FF2B5EF4-FFF2-40B4-BE49-F238E27FC236}">
                <a16:creationId xmlns:a16="http://schemas.microsoft.com/office/drawing/2014/main" id="{EFDB004E-3403-DBC8-5802-F8A33A98A06B}"/>
              </a:ext>
            </a:extLst>
          </p:cNvPr>
          <p:cNvSpPr txBox="1">
            <a:spLocks noGrp="1"/>
          </p:cNvSpPr>
          <p:nvPr>
            <p:ph type="subTitle" idx="1"/>
          </p:nvPr>
        </p:nvSpPr>
        <p:spPr>
          <a:xfrm>
            <a:off x="362186" y="2309528"/>
            <a:ext cx="709905" cy="318151"/>
          </a:xfrm>
          <a:prstGeom prst="rect">
            <a:avLst/>
          </a:prstGeom>
        </p:spPr>
        <p:txBody>
          <a:bodyPr spcFirstLastPara="1" wrap="square" lIns="0" tIns="0" rIns="0" bIns="0" anchor="t" anchorCtr="0">
            <a:noAutofit/>
          </a:bodyPr>
          <a:lstStyle/>
          <a:p>
            <a:r>
              <a:rPr lang="en-US"/>
              <a:t>Tree 1</a:t>
            </a:r>
          </a:p>
        </p:txBody>
      </p:sp>
      <p:sp>
        <p:nvSpPr>
          <p:cNvPr id="42" name="Google Shape;845;p35">
            <a:extLst>
              <a:ext uri="{FF2B5EF4-FFF2-40B4-BE49-F238E27FC236}">
                <a16:creationId xmlns:a16="http://schemas.microsoft.com/office/drawing/2014/main" id="{11875DB1-6991-358B-EA75-F58479F913A5}"/>
              </a:ext>
            </a:extLst>
          </p:cNvPr>
          <p:cNvSpPr txBox="1">
            <a:spLocks/>
          </p:cNvSpPr>
          <p:nvPr/>
        </p:nvSpPr>
        <p:spPr>
          <a:xfrm>
            <a:off x="3662520" y="2255813"/>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n</a:t>
            </a:r>
          </a:p>
        </p:txBody>
      </p:sp>
      <p:sp>
        <p:nvSpPr>
          <p:cNvPr id="44" name="Google Shape;845;p35">
            <a:extLst>
              <a:ext uri="{FF2B5EF4-FFF2-40B4-BE49-F238E27FC236}">
                <a16:creationId xmlns:a16="http://schemas.microsoft.com/office/drawing/2014/main" id="{CC5A26AA-32C5-7DC9-40C3-1BFA9B71EF3C}"/>
              </a:ext>
            </a:extLst>
          </p:cNvPr>
          <p:cNvSpPr txBox="1">
            <a:spLocks/>
          </p:cNvSpPr>
          <p:nvPr/>
        </p:nvSpPr>
        <p:spPr>
          <a:xfrm>
            <a:off x="1735035" y="2300471"/>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Tree 2</a:t>
            </a:r>
          </a:p>
        </p:txBody>
      </p:sp>
      <p:sp>
        <p:nvSpPr>
          <p:cNvPr id="46" name="Google Shape;845;p35">
            <a:extLst>
              <a:ext uri="{FF2B5EF4-FFF2-40B4-BE49-F238E27FC236}">
                <a16:creationId xmlns:a16="http://schemas.microsoft.com/office/drawing/2014/main" id="{826FFB72-C6E1-814D-37DF-08B5F9A577FA}"/>
              </a:ext>
            </a:extLst>
          </p:cNvPr>
          <p:cNvSpPr txBox="1">
            <a:spLocks/>
          </p:cNvSpPr>
          <p:nvPr/>
        </p:nvSpPr>
        <p:spPr>
          <a:xfrm>
            <a:off x="3222184" y="2030960"/>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cxnSp>
        <p:nvCxnSpPr>
          <p:cNvPr id="47" name="Straight Arrow Connector 46">
            <a:extLst>
              <a:ext uri="{FF2B5EF4-FFF2-40B4-BE49-F238E27FC236}">
                <a16:creationId xmlns:a16="http://schemas.microsoft.com/office/drawing/2014/main" id="{077040AF-2419-4475-109B-7EBDDD2CB34D}"/>
              </a:ext>
            </a:extLst>
          </p:cNvPr>
          <p:cNvCxnSpPr/>
          <p:nvPr/>
        </p:nvCxnSpPr>
        <p:spPr>
          <a:xfrm flipV="1">
            <a:off x="1321007" y="1541175"/>
            <a:ext cx="777616" cy="68861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FF17E5-F593-CF71-920D-EEE4A34A83C1}"/>
              </a:ext>
            </a:extLst>
          </p:cNvPr>
          <p:cNvCxnSpPr/>
          <p:nvPr/>
        </p:nvCxnSpPr>
        <p:spPr>
          <a:xfrm>
            <a:off x="2515537" y="1616127"/>
            <a:ext cx="103056" cy="6230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AEB79B7C-30E5-CEB7-10A0-E3AE93D45496}"/>
              </a:ext>
            </a:extLst>
          </p:cNvPr>
          <p:cNvSpPr/>
          <p:nvPr/>
        </p:nvSpPr>
        <p:spPr>
          <a:xfrm>
            <a:off x="2051778" y="1189844"/>
            <a:ext cx="1246057" cy="440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Test Input</a:t>
            </a:r>
          </a:p>
        </p:txBody>
      </p:sp>
      <p:cxnSp>
        <p:nvCxnSpPr>
          <p:cNvPr id="50" name="Straight Arrow Connector 49">
            <a:extLst>
              <a:ext uri="{FF2B5EF4-FFF2-40B4-BE49-F238E27FC236}">
                <a16:creationId xmlns:a16="http://schemas.microsoft.com/office/drawing/2014/main" id="{E796D093-4419-A6C7-D157-C3DB98CA23F3}"/>
              </a:ext>
            </a:extLst>
          </p:cNvPr>
          <p:cNvCxnSpPr/>
          <p:nvPr/>
        </p:nvCxnSpPr>
        <p:spPr>
          <a:xfrm>
            <a:off x="3213516" y="1583336"/>
            <a:ext cx="271696" cy="42159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8AB7C7-2BEE-C7CB-4CDA-3AACB64F672E}"/>
              </a:ext>
            </a:extLst>
          </p:cNvPr>
          <p:cNvCxnSpPr/>
          <p:nvPr/>
        </p:nvCxnSpPr>
        <p:spPr>
          <a:xfrm>
            <a:off x="3288467" y="1480278"/>
            <a:ext cx="1236688" cy="74950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3" name="Google Shape;847;p35">
            <a:extLst>
              <a:ext uri="{FF2B5EF4-FFF2-40B4-BE49-F238E27FC236}">
                <a16:creationId xmlns:a16="http://schemas.microsoft.com/office/drawing/2014/main" id="{25336EEC-C8B2-36E3-B72D-90F64EFD4311}"/>
              </a:ext>
            </a:extLst>
          </p:cNvPr>
          <p:cNvSpPr txBox="1">
            <a:spLocks/>
          </p:cNvSpPr>
          <p:nvPr/>
        </p:nvSpPr>
        <p:spPr>
          <a:xfrm>
            <a:off x="5173374" y="1283637"/>
            <a:ext cx="3581456" cy="32740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buFont typeface="Arial"/>
              <a:buChar char="•"/>
            </a:pPr>
            <a:r>
              <a:rPr lang="en-US">
                <a:solidFill>
                  <a:srgbClr val="F6F5D2"/>
                </a:solidFill>
              </a:rPr>
              <a:t>Random Forest Regression works by constructing multiple decision trees</a:t>
            </a:r>
          </a:p>
          <a:p>
            <a:pPr marL="127000" indent="0"/>
            <a:endParaRPr lang="en-US">
              <a:solidFill>
                <a:srgbClr val="F6F5D2"/>
              </a:solidFill>
            </a:endParaRPr>
          </a:p>
          <a:p>
            <a:pPr marL="127000" indent="0"/>
            <a:endParaRPr lang="en-US">
              <a:solidFill>
                <a:srgbClr val="F6F5D2"/>
              </a:solidFill>
            </a:endParaRPr>
          </a:p>
          <a:p>
            <a:pPr>
              <a:buFont typeface="Arial"/>
              <a:buChar char="•"/>
            </a:pPr>
            <a:r>
              <a:rPr lang="en-US">
                <a:solidFill>
                  <a:srgbClr val="F6F5D2"/>
                </a:solidFill>
              </a:rPr>
              <a:t>When splitting a node, it randomly selects a subset of the features as candidates for the split</a:t>
            </a:r>
          </a:p>
          <a:p>
            <a:pPr>
              <a:buFont typeface="Arial"/>
              <a:buChar char="•"/>
            </a:pPr>
            <a:r>
              <a:rPr lang="en-US">
                <a:solidFill>
                  <a:srgbClr val="F6F5D2"/>
                </a:solidFill>
              </a:rPr>
              <a:t>Each tree will output a prediction value</a:t>
            </a:r>
          </a:p>
          <a:p>
            <a:pPr>
              <a:buFont typeface="Arial"/>
              <a:buChar char="•"/>
            </a:pPr>
            <a:r>
              <a:rPr lang="en-US">
                <a:solidFill>
                  <a:srgbClr val="F6F5D2"/>
                </a:solidFill>
              </a:rPr>
              <a:t>The model will return the average of these predictions</a:t>
            </a:r>
          </a:p>
          <a:p>
            <a:pPr>
              <a:buFont typeface="Arial"/>
              <a:buChar char="•"/>
            </a:pPr>
            <a:endParaRPr lang="en-US">
              <a:solidFill>
                <a:srgbClr val="F6F5D2"/>
              </a:solidFill>
            </a:endParaRPr>
          </a:p>
          <a:p>
            <a:pPr>
              <a:buFont typeface="Arial"/>
              <a:buChar char="•"/>
            </a:pPr>
            <a:endParaRPr lang="en-US">
              <a:solidFill>
                <a:srgbClr val="F6F5D2"/>
              </a:solidFill>
            </a:endParaRPr>
          </a:p>
        </p:txBody>
      </p:sp>
      <p:sp>
        <p:nvSpPr>
          <p:cNvPr id="54" name="Oval 53">
            <a:extLst>
              <a:ext uri="{FF2B5EF4-FFF2-40B4-BE49-F238E27FC236}">
                <a16:creationId xmlns:a16="http://schemas.microsoft.com/office/drawing/2014/main" id="{32290C9F-5B55-B427-2DAA-89C9036C830B}"/>
              </a:ext>
            </a:extLst>
          </p:cNvPr>
          <p:cNvSpPr/>
          <p:nvPr/>
        </p:nvSpPr>
        <p:spPr>
          <a:xfrm>
            <a:off x="664143" y="3330212"/>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F9F9D6-5F92-5F39-43D0-AC14D30251AE}"/>
              </a:ext>
            </a:extLst>
          </p:cNvPr>
          <p:cNvSpPr/>
          <p:nvPr/>
        </p:nvSpPr>
        <p:spPr>
          <a:xfrm>
            <a:off x="1010790"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F16C9-AE5D-2765-ACED-883CD4D8F05B}"/>
              </a:ext>
            </a:extLst>
          </p:cNvPr>
          <p:cNvSpPr/>
          <p:nvPr/>
        </p:nvSpPr>
        <p:spPr>
          <a:xfrm>
            <a:off x="1516709" y="2786818"/>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E376B6AC-009B-0C82-AEB7-E691386916C6}"/>
              </a:ext>
            </a:extLst>
          </p:cNvPr>
          <p:cNvCxnSpPr>
            <a:cxnSpLocks/>
          </p:cNvCxnSpPr>
          <p:nvPr/>
        </p:nvCxnSpPr>
        <p:spPr>
          <a:xfrm flipH="1">
            <a:off x="1438118" y="3032668"/>
            <a:ext cx="147676" cy="3746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460293-4770-4D7A-8245-D57EC03A1138}"/>
              </a:ext>
            </a:extLst>
          </p:cNvPr>
          <p:cNvCxnSpPr>
            <a:cxnSpLocks/>
          </p:cNvCxnSpPr>
          <p:nvPr/>
        </p:nvCxnSpPr>
        <p:spPr>
          <a:xfrm>
            <a:off x="1718405" y="3023728"/>
            <a:ext cx="84879" cy="397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1E90AD4-99F9-E7AA-3134-94FD7989C2DD}"/>
              </a:ext>
            </a:extLst>
          </p:cNvPr>
          <p:cNvSpPr/>
          <p:nvPr/>
        </p:nvSpPr>
        <p:spPr>
          <a:xfrm>
            <a:off x="1334016" y="33348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14EC7E-36BF-1B4B-A41B-93A2A24BBFB4}"/>
              </a:ext>
            </a:extLst>
          </p:cNvPr>
          <p:cNvSpPr/>
          <p:nvPr/>
        </p:nvSpPr>
        <p:spPr>
          <a:xfrm>
            <a:off x="1680663" y="3334895"/>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756241C-75FB-D057-F5B7-CD36518D5AB2}"/>
              </a:ext>
            </a:extLst>
          </p:cNvPr>
          <p:cNvSpPr/>
          <p:nvPr/>
        </p:nvSpPr>
        <p:spPr>
          <a:xfrm>
            <a:off x="2242795" y="276339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70EA46D-23D9-BBB4-4B65-37DE436D237F}"/>
              </a:ext>
            </a:extLst>
          </p:cNvPr>
          <p:cNvCxnSpPr>
            <a:cxnSpLocks/>
          </p:cNvCxnSpPr>
          <p:nvPr/>
        </p:nvCxnSpPr>
        <p:spPr>
          <a:xfrm flipH="1">
            <a:off x="2164204" y="3004562"/>
            <a:ext cx="157044" cy="3933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ED31EC4-6DCC-C9BC-9D64-5D98880D280A}"/>
              </a:ext>
            </a:extLst>
          </p:cNvPr>
          <p:cNvCxnSpPr>
            <a:cxnSpLocks/>
          </p:cNvCxnSpPr>
          <p:nvPr/>
        </p:nvCxnSpPr>
        <p:spPr>
          <a:xfrm>
            <a:off x="2411701" y="3000306"/>
            <a:ext cx="150459" cy="3739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68C050-1D2E-98ED-7699-321141876BAE}"/>
              </a:ext>
            </a:extLst>
          </p:cNvPr>
          <p:cNvSpPr/>
          <p:nvPr/>
        </p:nvSpPr>
        <p:spPr>
          <a:xfrm>
            <a:off x="2060102" y="3311474"/>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032EB1-7EF9-E432-58C8-466D914D841C}"/>
              </a:ext>
            </a:extLst>
          </p:cNvPr>
          <p:cNvSpPr/>
          <p:nvPr/>
        </p:nvSpPr>
        <p:spPr>
          <a:xfrm>
            <a:off x="2406749" y="3311473"/>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70B296E-1BE9-CAD2-7ACA-42221088D984}"/>
              </a:ext>
            </a:extLst>
          </p:cNvPr>
          <p:cNvSpPr/>
          <p:nvPr/>
        </p:nvSpPr>
        <p:spPr>
          <a:xfrm>
            <a:off x="2865823" y="2777449"/>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F948A69-5CCD-EBF0-7A5D-D822964F30FC}"/>
              </a:ext>
            </a:extLst>
          </p:cNvPr>
          <p:cNvCxnSpPr>
            <a:cxnSpLocks/>
          </p:cNvCxnSpPr>
          <p:nvPr/>
        </p:nvCxnSpPr>
        <p:spPr>
          <a:xfrm flipH="1">
            <a:off x="2796601" y="3023299"/>
            <a:ext cx="133623" cy="379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B8DD623-ED4B-1F63-2A1C-9F3B1B95E064}"/>
              </a:ext>
            </a:extLst>
          </p:cNvPr>
          <p:cNvCxnSpPr>
            <a:cxnSpLocks/>
          </p:cNvCxnSpPr>
          <p:nvPr/>
        </p:nvCxnSpPr>
        <p:spPr>
          <a:xfrm>
            <a:off x="3034729" y="3014359"/>
            <a:ext cx="150459" cy="3692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A4E7F5C-A939-081A-1C77-6582840E39F7}"/>
              </a:ext>
            </a:extLst>
          </p:cNvPr>
          <p:cNvSpPr/>
          <p:nvPr/>
        </p:nvSpPr>
        <p:spPr>
          <a:xfrm>
            <a:off x="2683130" y="3325527"/>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B31FEE7-7FEE-AE91-C5EB-8F2764CBB40A}"/>
              </a:ext>
            </a:extLst>
          </p:cNvPr>
          <p:cNvSpPr/>
          <p:nvPr/>
        </p:nvSpPr>
        <p:spPr>
          <a:xfrm>
            <a:off x="3029777" y="3325526"/>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53F7C3D-A4DA-FBAF-D785-7DB0F48FE6A7}"/>
              </a:ext>
            </a:extLst>
          </p:cNvPr>
          <p:cNvSpPr/>
          <p:nvPr/>
        </p:nvSpPr>
        <p:spPr>
          <a:xfrm>
            <a:off x="4088458" y="2782133"/>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D3FCA7F7-59F8-5E43-EDBA-3DE624476434}"/>
              </a:ext>
            </a:extLst>
          </p:cNvPr>
          <p:cNvCxnSpPr>
            <a:cxnSpLocks/>
          </p:cNvCxnSpPr>
          <p:nvPr/>
        </p:nvCxnSpPr>
        <p:spPr>
          <a:xfrm flipH="1">
            <a:off x="4023919" y="3027983"/>
            <a:ext cx="161729" cy="40272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6CCCECA-9A13-2F67-FE7C-1BA79450A4EE}"/>
              </a:ext>
            </a:extLst>
          </p:cNvPr>
          <p:cNvCxnSpPr>
            <a:cxnSpLocks/>
          </p:cNvCxnSpPr>
          <p:nvPr/>
        </p:nvCxnSpPr>
        <p:spPr>
          <a:xfrm>
            <a:off x="4276101" y="3019043"/>
            <a:ext cx="112984" cy="42082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91332F3-1AB6-7D55-CE4E-4726F5FF9CB7}"/>
              </a:ext>
            </a:extLst>
          </p:cNvPr>
          <p:cNvSpPr/>
          <p:nvPr/>
        </p:nvSpPr>
        <p:spPr>
          <a:xfrm>
            <a:off x="3905765" y="3330211"/>
            <a:ext cx="261415" cy="312900"/>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A6DBEEF-50CB-A5FC-0B43-C519672617B9}"/>
              </a:ext>
            </a:extLst>
          </p:cNvPr>
          <p:cNvSpPr/>
          <p:nvPr/>
        </p:nvSpPr>
        <p:spPr>
          <a:xfrm>
            <a:off x="4252412" y="333021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DDD400C-123C-F4FA-F4E4-25F641A1617C}"/>
              </a:ext>
            </a:extLst>
          </p:cNvPr>
          <p:cNvSpPr/>
          <p:nvPr/>
        </p:nvSpPr>
        <p:spPr>
          <a:xfrm>
            <a:off x="4767701" y="2777450"/>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D43923F0-48C5-E73F-C12E-534CDD1FF403}"/>
              </a:ext>
            </a:extLst>
          </p:cNvPr>
          <p:cNvCxnSpPr>
            <a:cxnSpLocks/>
          </p:cNvCxnSpPr>
          <p:nvPr/>
        </p:nvCxnSpPr>
        <p:spPr>
          <a:xfrm flipH="1">
            <a:off x="4689110" y="3023300"/>
            <a:ext cx="152360" cy="41678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3B640F0-B210-7DF0-21EF-60723432D8C8}"/>
              </a:ext>
            </a:extLst>
          </p:cNvPr>
          <p:cNvCxnSpPr>
            <a:cxnSpLocks/>
          </p:cNvCxnSpPr>
          <p:nvPr/>
        </p:nvCxnSpPr>
        <p:spPr>
          <a:xfrm>
            <a:off x="4936607" y="3014360"/>
            <a:ext cx="136406" cy="39740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62457AD-3439-7CAB-66DA-0B548D5D8B84}"/>
              </a:ext>
            </a:extLst>
          </p:cNvPr>
          <p:cNvSpPr/>
          <p:nvPr/>
        </p:nvSpPr>
        <p:spPr>
          <a:xfrm>
            <a:off x="4585008"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F627A5-DB95-29E5-0E1C-71428311F20B}"/>
              </a:ext>
            </a:extLst>
          </p:cNvPr>
          <p:cNvSpPr/>
          <p:nvPr/>
        </p:nvSpPr>
        <p:spPr>
          <a:xfrm>
            <a:off x="4931655" y="3325527"/>
            <a:ext cx="261415" cy="31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845;p35">
            <a:extLst>
              <a:ext uri="{FF2B5EF4-FFF2-40B4-BE49-F238E27FC236}">
                <a16:creationId xmlns:a16="http://schemas.microsoft.com/office/drawing/2014/main" id="{F7A5262C-C60E-3D4C-DBA9-BCEAB5D98FD1}"/>
              </a:ext>
            </a:extLst>
          </p:cNvPr>
          <p:cNvSpPr txBox="1">
            <a:spLocks/>
          </p:cNvSpPr>
          <p:nvPr/>
        </p:nvSpPr>
        <p:spPr>
          <a:xfrm>
            <a:off x="861546" y="179236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Pop?</a:t>
            </a:r>
          </a:p>
        </p:txBody>
      </p:sp>
      <p:sp>
        <p:nvSpPr>
          <p:cNvPr id="8" name="Google Shape;845;p35">
            <a:extLst>
              <a:ext uri="{FF2B5EF4-FFF2-40B4-BE49-F238E27FC236}">
                <a16:creationId xmlns:a16="http://schemas.microsoft.com/office/drawing/2014/main" id="{51E47D91-92A9-987D-B3A2-A37FBADD6A1F}"/>
              </a:ext>
            </a:extLst>
          </p:cNvPr>
          <p:cNvSpPr txBox="1">
            <a:spLocks/>
          </p:cNvSpPr>
          <p:nvPr/>
        </p:nvSpPr>
        <p:spPr>
          <a:xfrm>
            <a:off x="2507965" y="192571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Rap?</a:t>
            </a:r>
          </a:p>
        </p:txBody>
      </p:sp>
      <p:sp>
        <p:nvSpPr>
          <p:cNvPr id="10" name="Google Shape;845;p35">
            <a:extLst>
              <a:ext uri="{FF2B5EF4-FFF2-40B4-BE49-F238E27FC236}">
                <a16:creationId xmlns:a16="http://schemas.microsoft.com/office/drawing/2014/main" id="{BD93CD87-435D-8777-7591-FCFE5C86AE2A}"/>
              </a:ext>
            </a:extLst>
          </p:cNvPr>
          <p:cNvSpPr txBox="1">
            <a:spLocks/>
          </p:cNvSpPr>
          <p:nvPr/>
        </p:nvSpPr>
        <p:spPr>
          <a:xfrm>
            <a:off x="3831158" y="1628101"/>
            <a:ext cx="1726426" cy="5804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chemeClr val="bg1">
                    <a:lumMod val="50000"/>
                  </a:schemeClr>
                </a:solidFill>
              </a:rPr>
              <a:t>Decade released &gt;2000s?</a:t>
            </a:r>
          </a:p>
        </p:txBody>
      </p:sp>
      <p:cxnSp>
        <p:nvCxnSpPr>
          <p:cNvPr id="3" name="Straight Arrow Connector 2">
            <a:extLst>
              <a:ext uri="{FF2B5EF4-FFF2-40B4-BE49-F238E27FC236}">
                <a16:creationId xmlns:a16="http://schemas.microsoft.com/office/drawing/2014/main" id="{4426863A-06FB-0E30-91FA-B867CC3EEF40}"/>
              </a:ext>
            </a:extLst>
          </p:cNvPr>
          <p:cNvCxnSpPr/>
          <p:nvPr/>
        </p:nvCxnSpPr>
        <p:spPr>
          <a:xfrm flipH="1">
            <a:off x="3541425" y="2360951"/>
            <a:ext cx="4685" cy="1274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 name="Google Shape;845;p35">
            <a:extLst>
              <a:ext uri="{FF2B5EF4-FFF2-40B4-BE49-F238E27FC236}">
                <a16:creationId xmlns:a16="http://schemas.microsoft.com/office/drawing/2014/main" id="{68CBBB7E-651E-E68B-5354-4B5293B56BA5}"/>
              </a:ext>
            </a:extLst>
          </p:cNvPr>
          <p:cNvSpPr txBox="1">
            <a:spLocks/>
          </p:cNvSpPr>
          <p:nvPr/>
        </p:nvSpPr>
        <p:spPr>
          <a:xfrm>
            <a:off x="3222184" y="3647087"/>
            <a:ext cx="709905" cy="318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a:t>
            </a:r>
          </a:p>
        </p:txBody>
      </p:sp>
      <p:sp>
        <p:nvSpPr>
          <p:cNvPr id="6" name="Rectangle: Rounded Corners 5">
            <a:extLst>
              <a:ext uri="{FF2B5EF4-FFF2-40B4-BE49-F238E27FC236}">
                <a16:creationId xmlns:a16="http://schemas.microsoft.com/office/drawing/2014/main" id="{E1DE7CF3-CEA2-5D79-E0DA-C8134D9BA04E}"/>
              </a:ext>
            </a:extLst>
          </p:cNvPr>
          <p:cNvSpPr/>
          <p:nvPr/>
        </p:nvSpPr>
        <p:spPr>
          <a:xfrm>
            <a:off x="47312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Arial"/>
              </a:rPr>
              <a:t>Prediction 1</a:t>
            </a:r>
          </a:p>
        </p:txBody>
      </p:sp>
      <p:sp>
        <p:nvSpPr>
          <p:cNvPr id="9" name="Rectangle: Rounded Corners 8">
            <a:extLst>
              <a:ext uri="{FF2B5EF4-FFF2-40B4-BE49-F238E27FC236}">
                <a16:creationId xmlns:a16="http://schemas.microsoft.com/office/drawing/2014/main" id="{DFFE0519-9BBC-511C-33F8-B8FB7B782EC0}"/>
              </a:ext>
            </a:extLst>
          </p:cNvPr>
          <p:cNvSpPr/>
          <p:nvPr/>
        </p:nvSpPr>
        <p:spPr>
          <a:xfrm>
            <a:off x="3799069"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n</a:t>
            </a:r>
          </a:p>
        </p:txBody>
      </p:sp>
      <p:sp>
        <p:nvSpPr>
          <p:cNvPr id="17" name="Rectangle: Rounded Corners 16">
            <a:extLst>
              <a:ext uri="{FF2B5EF4-FFF2-40B4-BE49-F238E27FC236}">
                <a16:creationId xmlns:a16="http://schemas.microsoft.com/office/drawing/2014/main" id="{F66C911A-9FCC-DA6C-2B52-CBAF3C1CA793}"/>
              </a:ext>
            </a:extLst>
          </p:cNvPr>
          <p:cNvSpPr/>
          <p:nvPr/>
        </p:nvSpPr>
        <p:spPr>
          <a:xfrm>
            <a:off x="2061147" y="3963024"/>
            <a:ext cx="1260109" cy="295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Prediction 2</a:t>
            </a:r>
          </a:p>
        </p:txBody>
      </p:sp>
      <p:cxnSp>
        <p:nvCxnSpPr>
          <p:cNvPr id="18" name="Straight Arrow Connector 17">
            <a:extLst>
              <a:ext uri="{FF2B5EF4-FFF2-40B4-BE49-F238E27FC236}">
                <a16:creationId xmlns:a16="http://schemas.microsoft.com/office/drawing/2014/main" id="{47EA002F-BDDC-C449-6F05-4932C159A6CA}"/>
              </a:ext>
            </a:extLst>
          </p:cNvPr>
          <p:cNvCxnSpPr/>
          <p:nvPr/>
        </p:nvCxnSpPr>
        <p:spPr>
          <a:xfrm flipH="1">
            <a:off x="1068049" y="3625746"/>
            <a:ext cx="93688" cy="35601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B0DC9B-78FC-2C05-5002-2934E4BAF990}"/>
              </a:ext>
            </a:extLst>
          </p:cNvPr>
          <p:cNvCxnSpPr/>
          <p:nvPr/>
        </p:nvCxnSpPr>
        <p:spPr>
          <a:xfrm flipH="1">
            <a:off x="2745073" y="3616377"/>
            <a:ext cx="84319" cy="3841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D8808C-4CD5-CE4F-3B04-17ADDCA8F539}"/>
              </a:ext>
            </a:extLst>
          </p:cNvPr>
          <p:cNvCxnSpPr/>
          <p:nvPr/>
        </p:nvCxnSpPr>
        <p:spPr>
          <a:xfrm>
            <a:off x="4084820" y="3625746"/>
            <a:ext cx="206114" cy="33727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1F8AAFE-82F1-92A1-F798-8F7F9CEDF419}"/>
              </a:ext>
            </a:extLst>
          </p:cNvPr>
          <p:cNvSpPr/>
          <p:nvPr/>
        </p:nvSpPr>
        <p:spPr>
          <a:xfrm>
            <a:off x="1855033" y="4417413"/>
            <a:ext cx="1733235" cy="28575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Arial"/>
              </a:rPr>
              <a:t>Output: Average</a:t>
            </a:r>
          </a:p>
        </p:txBody>
      </p:sp>
      <p:cxnSp>
        <p:nvCxnSpPr>
          <p:cNvPr id="24" name="Straight Arrow Connector 23">
            <a:extLst>
              <a:ext uri="{FF2B5EF4-FFF2-40B4-BE49-F238E27FC236}">
                <a16:creationId xmlns:a16="http://schemas.microsoft.com/office/drawing/2014/main" id="{CB34F419-3F96-FE95-0B96-51E98D72EDF3}"/>
              </a:ext>
            </a:extLst>
          </p:cNvPr>
          <p:cNvCxnSpPr/>
          <p:nvPr/>
        </p:nvCxnSpPr>
        <p:spPr>
          <a:xfrm>
            <a:off x="1667656" y="4225352"/>
            <a:ext cx="271696" cy="19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A2A7DE-6C86-B22A-D6CF-2F55D638EAD9}"/>
              </a:ext>
            </a:extLst>
          </p:cNvPr>
          <p:cNvCxnSpPr/>
          <p:nvPr/>
        </p:nvCxnSpPr>
        <p:spPr>
          <a:xfrm flipH="1">
            <a:off x="2735704" y="4197245"/>
            <a:ext cx="56213" cy="243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BAF9177-FE78-63F1-4360-C12E5D4B8B2F}"/>
              </a:ext>
            </a:extLst>
          </p:cNvPr>
          <p:cNvCxnSpPr/>
          <p:nvPr/>
        </p:nvCxnSpPr>
        <p:spPr>
          <a:xfrm flipH="1">
            <a:off x="3438367" y="4234722"/>
            <a:ext cx="426283" cy="187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350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8211-413B-59EE-69C0-7DCC98D29FB4}"/>
              </a:ext>
            </a:extLst>
          </p:cNvPr>
          <p:cNvSpPr>
            <a:spLocks noGrp="1"/>
          </p:cNvSpPr>
          <p:nvPr>
            <p:ph type="title"/>
          </p:nvPr>
        </p:nvSpPr>
        <p:spPr/>
        <p:txBody>
          <a:bodyPr/>
          <a:lstStyle/>
          <a:p>
            <a:r>
              <a:rPr lang="en-US"/>
              <a:t>Random Forest Regression</a:t>
            </a:r>
          </a:p>
        </p:txBody>
      </p:sp>
      <p:sp>
        <p:nvSpPr>
          <p:cNvPr id="12" name="Google Shape;847;p35">
            <a:extLst>
              <a:ext uri="{FF2B5EF4-FFF2-40B4-BE49-F238E27FC236}">
                <a16:creationId xmlns:a16="http://schemas.microsoft.com/office/drawing/2014/main" id="{B6D09BC2-88F1-A96E-4785-CAA2F77FAD26}"/>
              </a:ext>
            </a:extLst>
          </p:cNvPr>
          <p:cNvSpPr txBox="1">
            <a:spLocks/>
          </p:cNvSpPr>
          <p:nvPr/>
        </p:nvSpPr>
        <p:spPr>
          <a:xfrm>
            <a:off x="893595" y="2137347"/>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RMSE: 6.10</a:t>
            </a:r>
            <a:endParaRPr lang="en-US">
              <a:solidFill>
                <a:srgbClr val="005B48"/>
              </a:solidFill>
            </a:endParaRPr>
          </a:p>
          <a:p>
            <a:r>
              <a:rPr lang="en-US"/>
              <a:t>R2: 0.860</a:t>
            </a:r>
          </a:p>
        </p:txBody>
      </p:sp>
      <p:sp>
        <p:nvSpPr>
          <p:cNvPr id="14" name="Google Shape;848;p35">
            <a:extLst>
              <a:ext uri="{FF2B5EF4-FFF2-40B4-BE49-F238E27FC236}">
                <a16:creationId xmlns:a16="http://schemas.microsoft.com/office/drawing/2014/main" id="{9CCD15C0-E288-A4EE-979E-EB1DD17070E9}"/>
              </a:ext>
            </a:extLst>
          </p:cNvPr>
          <p:cNvSpPr txBox="1">
            <a:spLocks/>
          </p:cNvSpPr>
          <p:nvPr/>
        </p:nvSpPr>
        <p:spPr>
          <a:xfrm>
            <a:off x="893595" y="1704800"/>
            <a:ext cx="3323813"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
              <a:t>Train Dataset</a:t>
            </a:r>
            <a:endParaRPr lang="en-US"/>
          </a:p>
        </p:txBody>
      </p:sp>
      <p:sp>
        <p:nvSpPr>
          <p:cNvPr id="23" name="Google Shape;847;p35">
            <a:extLst>
              <a:ext uri="{FF2B5EF4-FFF2-40B4-BE49-F238E27FC236}">
                <a16:creationId xmlns:a16="http://schemas.microsoft.com/office/drawing/2014/main" id="{4C658CA7-CECB-4545-1F31-6FFC04180593}"/>
              </a:ext>
            </a:extLst>
          </p:cNvPr>
          <p:cNvSpPr txBox="1">
            <a:spLocks/>
          </p:cNvSpPr>
          <p:nvPr/>
        </p:nvSpPr>
        <p:spPr>
          <a:xfrm>
            <a:off x="851435" y="3299085"/>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t>RMSE: 11.7</a:t>
            </a:r>
            <a:endParaRPr lang="en-US">
              <a:solidFill>
                <a:srgbClr val="005B48"/>
              </a:solidFill>
            </a:endParaRPr>
          </a:p>
          <a:p>
            <a:r>
              <a:rPr lang="en-US"/>
              <a:t>R2: 0.513</a:t>
            </a:r>
          </a:p>
        </p:txBody>
      </p:sp>
      <p:sp>
        <p:nvSpPr>
          <p:cNvPr id="24" name="Google Shape;848;p35">
            <a:extLst>
              <a:ext uri="{FF2B5EF4-FFF2-40B4-BE49-F238E27FC236}">
                <a16:creationId xmlns:a16="http://schemas.microsoft.com/office/drawing/2014/main" id="{D3E6F3F7-7FA9-1BFC-B2E1-E0F853223050}"/>
              </a:ext>
            </a:extLst>
          </p:cNvPr>
          <p:cNvSpPr txBox="1">
            <a:spLocks/>
          </p:cNvSpPr>
          <p:nvPr/>
        </p:nvSpPr>
        <p:spPr>
          <a:xfrm>
            <a:off x="851435" y="2857169"/>
            <a:ext cx="3323813" cy="3842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spcAft>
                <a:spcPts val="1200"/>
              </a:spcAft>
            </a:pPr>
            <a:r>
              <a:rPr lang="en"/>
              <a:t>Test Dataset</a:t>
            </a:r>
            <a:endParaRPr lang="en-US"/>
          </a:p>
        </p:txBody>
      </p:sp>
      <p:pic>
        <p:nvPicPr>
          <p:cNvPr id="25" name="Picture 24" descr="A comparison of blue and red dots&#10;&#10;Description automatically generated">
            <a:extLst>
              <a:ext uri="{FF2B5EF4-FFF2-40B4-BE49-F238E27FC236}">
                <a16:creationId xmlns:a16="http://schemas.microsoft.com/office/drawing/2014/main" id="{6BFAF79D-FBDD-FD81-8A3E-E9E04F7F712B}"/>
              </a:ext>
            </a:extLst>
          </p:cNvPr>
          <p:cNvPicPr>
            <a:picLocks noChangeAspect="1"/>
          </p:cNvPicPr>
          <p:nvPr/>
        </p:nvPicPr>
        <p:blipFill>
          <a:blip r:embed="rId2"/>
          <a:stretch>
            <a:fillRect/>
          </a:stretch>
        </p:blipFill>
        <p:spPr>
          <a:xfrm>
            <a:off x="3018195" y="1165896"/>
            <a:ext cx="5663847" cy="2982149"/>
          </a:xfrm>
          <a:prstGeom prst="rect">
            <a:avLst/>
          </a:prstGeom>
        </p:spPr>
      </p:pic>
      <p:sp>
        <p:nvSpPr>
          <p:cNvPr id="3" name="TextBox 2">
            <a:extLst>
              <a:ext uri="{FF2B5EF4-FFF2-40B4-BE49-F238E27FC236}">
                <a16:creationId xmlns:a16="http://schemas.microsoft.com/office/drawing/2014/main" id="{C648D8ED-17DB-E10D-D80F-10FDD906FBB0}"/>
              </a:ext>
            </a:extLst>
          </p:cNvPr>
          <p:cNvSpPr txBox="1"/>
          <p:nvPr/>
        </p:nvSpPr>
        <p:spPr>
          <a:xfrm>
            <a:off x="2286000" y="4208526"/>
            <a:ext cx="64099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6F5D2"/>
                </a:solidFill>
                <a:latin typeface="Archivo"/>
              </a:rPr>
              <a:t>Good for capturing complex interactions between predictor variables</a:t>
            </a:r>
            <a:endParaRPr lang="en-US"/>
          </a:p>
        </p:txBody>
      </p:sp>
    </p:spTree>
    <p:extLst>
      <p:ext uri="{BB962C8B-B14F-4D97-AF65-F5344CB8AC3E}">
        <p14:creationId xmlns:p14="http://schemas.microsoft.com/office/powerpoint/2010/main" val="415514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400"/>
              <a:t>Data Extraction</a:t>
            </a:r>
            <a:endParaRPr lang="en-US" sz="24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a:t>Forming datasets</a:t>
            </a:r>
            <a:endParaRPr/>
          </a:p>
        </p:txBody>
      </p:sp>
      <p:sp>
        <p:nvSpPr>
          <p:cNvPr id="1005" name="Google Shape;1005;p36"/>
          <p:cNvSpPr txBox="1">
            <a:spLocks noGrp="1"/>
          </p:cNvSpPr>
          <p:nvPr>
            <p:ph type="title" idx="2"/>
          </p:nvPr>
        </p:nvSpPr>
        <p:spPr>
          <a:xfrm>
            <a:off x="2279759" y="703073"/>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B67B-FCE8-D4D4-08D5-1B2D5BBC9A5D}"/>
              </a:ext>
            </a:extLst>
          </p:cNvPr>
          <p:cNvSpPr>
            <a:spLocks noGrp="1"/>
          </p:cNvSpPr>
          <p:nvPr>
            <p:ph type="title"/>
          </p:nvPr>
        </p:nvSpPr>
        <p:spPr>
          <a:xfrm>
            <a:off x="2270100" y="1729950"/>
            <a:ext cx="4603800" cy="841800"/>
          </a:xfrm>
        </p:spPr>
        <p:txBody>
          <a:bodyPr/>
          <a:lstStyle/>
          <a:p>
            <a:r>
              <a:rPr lang="en-US"/>
              <a:t>Classification Problem</a:t>
            </a:r>
          </a:p>
        </p:txBody>
      </p:sp>
      <p:sp>
        <p:nvSpPr>
          <p:cNvPr id="3" name="Subtitle 2">
            <a:extLst>
              <a:ext uri="{FF2B5EF4-FFF2-40B4-BE49-F238E27FC236}">
                <a16:creationId xmlns:a16="http://schemas.microsoft.com/office/drawing/2014/main" id="{DF69D9EC-7C03-FA48-9BBE-A0049989D714}"/>
              </a:ext>
            </a:extLst>
          </p:cNvPr>
          <p:cNvSpPr>
            <a:spLocks noGrp="1"/>
          </p:cNvSpPr>
          <p:nvPr>
            <p:ph type="subTitle" idx="1"/>
          </p:nvPr>
        </p:nvSpPr>
        <p:spPr>
          <a:xfrm>
            <a:off x="2252826" y="2568450"/>
            <a:ext cx="4614300" cy="610800"/>
          </a:xfrm>
        </p:spPr>
        <p:txBody>
          <a:bodyPr/>
          <a:lstStyle/>
          <a:p>
            <a:r>
              <a:rPr lang="en-US"/>
              <a:t>Predicting if an artist is popular/ unpopular</a:t>
            </a:r>
          </a:p>
        </p:txBody>
      </p:sp>
    </p:spTree>
    <p:extLst>
      <p:ext uri="{BB962C8B-B14F-4D97-AF65-F5344CB8AC3E}">
        <p14:creationId xmlns:p14="http://schemas.microsoft.com/office/powerpoint/2010/main" val="834355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E7640-FC56-5F28-C9FF-E2C6E9CE4F7B}"/>
              </a:ext>
            </a:extLst>
          </p:cNvPr>
          <p:cNvSpPr>
            <a:spLocks noGrp="1"/>
          </p:cNvSpPr>
          <p:nvPr>
            <p:ph type="title"/>
          </p:nvPr>
        </p:nvSpPr>
        <p:spPr/>
        <p:txBody>
          <a:bodyPr/>
          <a:lstStyle/>
          <a:p>
            <a:r>
              <a:rPr lang="en-US"/>
              <a:t>Threshold for popularity</a:t>
            </a:r>
          </a:p>
        </p:txBody>
      </p:sp>
      <p:pic>
        <p:nvPicPr>
          <p:cNvPr id="11" name="Picture 10" descr="A graph of a number of blue and black bars&#10;&#10;Description automatically generated">
            <a:extLst>
              <a:ext uri="{FF2B5EF4-FFF2-40B4-BE49-F238E27FC236}">
                <a16:creationId xmlns:a16="http://schemas.microsoft.com/office/drawing/2014/main" id="{72239EB8-887A-91B9-E473-01057986E4A4}"/>
              </a:ext>
            </a:extLst>
          </p:cNvPr>
          <p:cNvPicPr>
            <a:picLocks noChangeAspect="1"/>
          </p:cNvPicPr>
          <p:nvPr/>
        </p:nvPicPr>
        <p:blipFill>
          <a:blip r:embed="rId2"/>
          <a:stretch>
            <a:fillRect/>
          </a:stretch>
        </p:blipFill>
        <p:spPr>
          <a:xfrm>
            <a:off x="4744497" y="1856232"/>
            <a:ext cx="3847531" cy="2569464"/>
          </a:xfrm>
          <a:prstGeom prst="rect">
            <a:avLst/>
          </a:prstGeom>
        </p:spPr>
      </p:pic>
      <p:sp>
        <p:nvSpPr>
          <p:cNvPr id="13" name="Subtitle 12">
            <a:extLst>
              <a:ext uri="{FF2B5EF4-FFF2-40B4-BE49-F238E27FC236}">
                <a16:creationId xmlns:a16="http://schemas.microsoft.com/office/drawing/2014/main" id="{23C387B1-5E87-4F7F-0B86-90F2A5F8990E}"/>
              </a:ext>
            </a:extLst>
          </p:cNvPr>
          <p:cNvSpPr>
            <a:spLocks noGrp="1"/>
          </p:cNvSpPr>
          <p:nvPr>
            <p:ph type="subTitle" idx="3"/>
          </p:nvPr>
        </p:nvSpPr>
        <p:spPr>
          <a:xfrm>
            <a:off x="720000" y="2381278"/>
            <a:ext cx="3779664" cy="1552405"/>
          </a:xfrm>
        </p:spPr>
        <p:txBody>
          <a:bodyPr/>
          <a:lstStyle/>
          <a:p>
            <a:pPr>
              <a:buFont typeface="Arial"/>
              <a:buChar char="•"/>
            </a:pPr>
            <a:r>
              <a:rPr lang="en-US" u="sng"/>
              <a:t>Scale and </a:t>
            </a:r>
            <a:r>
              <a:rPr lang="en-US" u="sng" err="1"/>
              <a:t>normalise</a:t>
            </a:r>
            <a:r>
              <a:rPr lang="en-US"/>
              <a:t> artist popularity such that mean = 0 and standard deviation = 1</a:t>
            </a:r>
          </a:p>
          <a:p>
            <a:pPr>
              <a:buFont typeface="Arial"/>
              <a:buChar char="•"/>
            </a:pPr>
            <a:r>
              <a:rPr lang="en-US"/>
              <a:t>Any artists with a scaled popularity &gt;0 will be deemed popular</a:t>
            </a:r>
          </a:p>
        </p:txBody>
      </p:sp>
      <p:pic>
        <p:nvPicPr>
          <p:cNvPr id="14" name="Picture 13" descr="A black background with blue and white text&#10;&#10;Description automatically generated">
            <a:extLst>
              <a:ext uri="{FF2B5EF4-FFF2-40B4-BE49-F238E27FC236}">
                <a16:creationId xmlns:a16="http://schemas.microsoft.com/office/drawing/2014/main" id="{20E485B5-4054-D7A8-D47A-816DD9118BF1}"/>
              </a:ext>
            </a:extLst>
          </p:cNvPr>
          <p:cNvPicPr>
            <a:picLocks noChangeAspect="1"/>
          </p:cNvPicPr>
          <p:nvPr/>
        </p:nvPicPr>
        <p:blipFill>
          <a:blip r:embed="rId3"/>
          <a:stretch>
            <a:fillRect/>
          </a:stretch>
        </p:blipFill>
        <p:spPr>
          <a:xfrm>
            <a:off x="2167128" y="1209817"/>
            <a:ext cx="6094476" cy="456154"/>
          </a:xfrm>
          <a:prstGeom prst="rect">
            <a:avLst/>
          </a:prstGeom>
        </p:spPr>
      </p:pic>
    </p:spTree>
    <p:extLst>
      <p:ext uri="{BB962C8B-B14F-4D97-AF65-F5344CB8AC3E}">
        <p14:creationId xmlns:p14="http://schemas.microsoft.com/office/powerpoint/2010/main" val="2383552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BA4-D6C9-3DCA-729E-36701357640C}"/>
              </a:ext>
            </a:extLst>
          </p:cNvPr>
          <p:cNvSpPr>
            <a:spLocks noGrp="1"/>
          </p:cNvSpPr>
          <p:nvPr>
            <p:ph type="title"/>
          </p:nvPr>
        </p:nvSpPr>
        <p:spPr/>
        <p:txBody>
          <a:bodyPr/>
          <a:lstStyle/>
          <a:p>
            <a:r>
              <a:rPr lang="en-US"/>
              <a:t>Classification models</a:t>
            </a:r>
          </a:p>
        </p:txBody>
      </p:sp>
      <p:sp>
        <p:nvSpPr>
          <p:cNvPr id="3" name="Subtitle 2">
            <a:extLst>
              <a:ext uri="{FF2B5EF4-FFF2-40B4-BE49-F238E27FC236}">
                <a16:creationId xmlns:a16="http://schemas.microsoft.com/office/drawing/2014/main" id="{B3FDDFAE-ABDD-9FA4-2ACF-34989E1F5166}"/>
              </a:ext>
            </a:extLst>
          </p:cNvPr>
          <p:cNvSpPr>
            <a:spLocks noGrp="1"/>
          </p:cNvSpPr>
          <p:nvPr>
            <p:ph type="subTitle" idx="1"/>
          </p:nvPr>
        </p:nvSpPr>
        <p:spPr>
          <a:xfrm>
            <a:off x="1200023" y="1593673"/>
            <a:ext cx="2645808" cy="1320240"/>
          </a:xfrm>
        </p:spPr>
        <p:txBody>
          <a:bodyPr/>
          <a:lstStyle/>
          <a:p>
            <a:r>
              <a:rPr lang="en-US"/>
              <a:t>True Positive Rate: 0.73</a:t>
            </a:r>
          </a:p>
          <a:p>
            <a:r>
              <a:rPr lang="en-US"/>
              <a:t>True Negative Rate: 0.80</a:t>
            </a:r>
          </a:p>
          <a:p>
            <a:r>
              <a:rPr lang="en-US"/>
              <a:t>False Positive Rate: 0.20</a:t>
            </a:r>
          </a:p>
          <a:p>
            <a:r>
              <a:rPr lang="en-US"/>
              <a:t>False Negative Rate: 0.27</a:t>
            </a:r>
          </a:p>
          <a:p>
            <a:r>
              <a:rPr lang="en-US"/>
              <a:t>Overall Accuracy: 0.763</a:t>
            </a:r>
          </a:p>
        </p:txBody>
      </p:sp>
      <p:sp>
        <p:nvSpPr>
          <p:cNvPr id="4" name="Subtitle 3">
            <a:extLst>
              <a:ext uri="{FF2B5EF4-FFF2-40B4-BE49-F238E27FC236}">
                <a16:creationId xmlns:a16="http://schemas.microsoft.com/office/drawing/2014/main" id="{A234C0F6-71BB-C710-6EA7-BB4BFCF892EA}"/>
              </a:ext>
            </a:extLst>
          </p:cNvPr>
          <p:cNvSpPr>
            <a:spLocks noGrp="1"/>
          </p:cNvSpPr>
          <p:nvPr>
            <p:ph type="subTitle" idx="2"/>
          </p:nvPr>
        </p:nvSpPr>
        <p:spPr>
          <a:xfrm>
            <a:off x="1483487" y="1208307"/>
            <a:ext cx="2362344" cy="389028"/>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B24A2FA3-42EF-8171-E11B-FCAB7A4A03BF}"/>
              </a:ext>
            </a:extLst>
          </p:cNvPr>
          <p:cNvSpPr>
            <a:spLocks noGrp="1"/>
          </p:cNvSpPr>
          <p:nvPr>
            <p:ph type="subTitle" idx="3"/>
          </p:nvPr>
        </p:nvSpPr>
        <p:spPr>
          <a:xfrm>
            <a:off x="4761706" y="1593673"/>
            <a:ext cx="2901840" cy="1233372"/>
          </a:xfrm>
        </p:spPr>
        <p:txBody>
          <a:bodyPr/>
          <a:lstStyle/>
          <a:p>
            <a:r>
              <a:rPr lang="en-US"/>
              <a:t>True Positive Rate: 0.70</a:t>
            </a:r>
            <a:endParaRPr lang="en-US">
              <a:solidFill>
                <a:srgbClr val="005B48"/>
              </a:solidFill>
            </a:endParaRPr>
          </a:p>
          <a:p>
            <a:r>
              <a:rPr lang="en-US"/>
              <a:t>True Negative Rate: 0.84</a:t>
            </a:r>
            <a:endParaRPr lang="en-US">
              <a:solidFill>
                <a:srgbClr val="005B48"/>
              </a:solidFill>
            </a:endParaRPr>
          </a:p>
          <a:p>
            <a:r>
              <a:rPr lang="en-US"/>
              <a:t>False Positive Rate: 0.16</a:t>
            </a:r>
            <a:endParaRPr lang="en-US">
              <a:solidFill>
                <a:srgbClr val="005B48"/>
              </a:solidFill>
            </a:endParaRPr>
          </a:p>
          <a:p>
            <a:r>
              <a:rPr lang="en-US"/>
              <a:t>False Negative Rate: 0.30</a:t>
            </a:r>
            <a:endParaRPr lang="en-US">
              <a:solidFill>
                <a:srgbClr val="005B48"/>
              </a:solidFill>
            </a:endParaRPr>
          </a:p>
          <a:p>
            <a:r>
              <a:rPr lang="en-US"/>
              <a:t>Overall Accuracy: 0.764</a:t>
            </a:r>
          </a:p>
        </p:txBody>
      </p:sp>
      <p:sp>
        <p:nvSpPr>
          <p:cNvPr id="6" name="Subtitle 5">
            <a:extLst>
              <a:ext uri="{FF2B5EF4-FFF2-40B4-BE49-F238E27FC236}">
                <a16:creationId xmlns:a16="http://schemas.microsoft.com/office/drawing/2014/main" id="{1943A0A0-CEE6-83CD-793B-FB8A28229134}"/>
              </a:ext>
            </a:extLst>
          </p:cNvPr>
          <p:cNvSpPr>
            <a:spLocks noGrp="1"/>
          </p:cNvSpPr>
          <p:nvPr>
            <p:ph type="subTitle" idx="4"/>
          </p:nvPr>
        </p:nvSpPr>
        <p:spPr>
          <a:xfrm>
            <a:off x="4761706" y="1217451"/>
            <a:ext cx="3221880" cy="389028"/>
          </a:xfrm>
        </p:spPr>
        <p:txBody>
          <a:bodyPr/>
          <a:lstStyle/>
          <a:p>
            <a:r>
              <a:rPr lang="en-US">
                <a:highlight>
                  <a:srgbClr val="389271"/>
                </a:highlight>
              </a:rPr>
              <a:t>Logistic Lasso Regression</a:t>
            </a:r>
            <a:endParaRPr lang="en-US"/>
          </a:p>
        </p:txBody>
      </p:sp>
      <p:sp>
        <p:nvSpPr>
          <p:cNvPr id="7" name="Subtitle 6">
            <a:extLst>
              <a:ext uri="{FF2B5EF4-FFF2-40B4-BE49-F238E27FC236}">
                <a16:creationId xmlns:a16="http://schemas.microsoft.com/office/drawing/2014/main" id="{F71529AD-37D4-F70F-5588-75BF9BCB4B18}"/>
              </a:ext>
            </a:extLst>
          </p:cNvPr>
          <p:cNvSpPr>
            <a:spLocks noGrp="1"/>
          </p:cNvSpPr>
          <p:nvPr>
            <p:ph type="subTitle" idx="5"/>
          </p:nvPr>
        </p:nvSpPr>
        <p:spPr>
          <a:xfrm>
            <a:off x="1218311" y="3318911"/>
            <a:ext cx="2627520" cy="1237944"/>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0.757</a:t>
            </a:r>
            <a:endParaRPr lang="en-US"/>
          </a:p>
        </p:txBody>
      </p:sp>
      <p:sp>
        <p:nvSpPr>
          <p:cNvPr id="8" name="Subtitle 7">
            <a:extLst>
              <a:ext uri="{FF2B5EF4-FFF2-40B4-BE49-F238E27FC236}">
                <a16:creationId xmlns:a16="http://schemas.microsoft.com/office/drawing/2014/main" id="{88E03122-F720-DA5F-9CDE-9D51E4D76761}"/>
              </a:ext>
            </a:extLst>
          </p:cNvPr>
          <p:cNvSpPr>
            <a:spLocks noGrp="1"/>
          </p:cNvSpPr>
          <p:nvPr>
            <p:ph type="subTitle" idx="6"/>
          </p:nvPr>
        </p:nvSpPr>
        <p:spPr>
          <a:xfrm>
            <a:off x="889127" y="2938117"/>
            <a:ext cx="2956704" cy="389028"/>
          </a:xfrm>
        </p:spPr>
        <p:txBody>
          <a:bodyPr/>
          <a:lstStyle/>
          <a:p>
            <a:r>
              <a:rPr lang="en-US">
                <a:highlight>
                  <a:srgbClr val="389271"/>
                </a:highlight>
              </a:rPr>
              <a:t>Random Forest Classifier</a:t>
            </a:r>
            <a:endParaRPr lang="en-US"/>
          </a:p>
        </p:txBody>
      </p:sp>
      <p:sp>
        <p:nvSpPr>
          <p:cNvPr id="9" name="Subtitle 8">
            <a:extLst>
              <a:ext uri="{FF2B5EF4-FFF2-40B4-BE49-F238E27FC236}">
                <a16:creationId xmlns:a16="http://schemas.microsoft.com/office/drawing/2014/main" id="{8B57614D-8D9A-F441-BE05-74819B5B796F}"/>
              </a:ext>
            </a:extLst>
          </p:cNvPr>
          <p:cNvSpPr>
            <a:spLocks noGrp="1"/>
          </p:cNvSpPr>
          <p:nvPr>
            <p:ph type="subTitle" idx="7"/>
          </p:nvPr>
        </p:nvSpPr>
        <p:spPr>
          <a:xfrm>
            <a:off x="4761706" y="3314339"/>
            <a:ext cx="3052716" cy="1416252"/>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0.74</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0.26</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0.753</a:t>
            </a:r>
            <a:endParaRPr lang="en-US"/>
          </a:p>
        </p:txBody>
      </p:sp>
      <p:sp>
        <p:nvSpPr>
          <p:cNvPr id="10" name="Subtitle 9">
            <a:extLst>
              <a:ext uri="{FF2B5EF4-FFF2-40B4-BE49-F238E27FC236}">
                <a16:creationId xmlns:a16="http://schemas.microsoft.com/office/drawing/2014/main" id="{1D4BFF66-4946-540D-5014-982C841A1596}"/>
              </a:ext>
            </a:extLst>
          </p:cNvPr>
          <p:cNvSpPr>
            <a:spLocks noGrp="1"/>
          </p:cNvSpPr>
          <p:nvPr>
            <p:ph type="subTitle" idx="8"/>
          </p:nvPr>
        </p:nvSpPr>
        <p:spPr>
          <a:xfrm>
            <a:off x="4761706" y="2938117"/>
            <a:ext cx="3148728" cy="389028"/>
          </a:xfrm>
        </p:spPr>
        <p:txBody>
          <a:bodyPr/>
          <a:lstStyle/>
          <a:p>
            <a:r>
              <a:rPr lang="en-US">
                <a:highlight>
                  <a:srgbClr val="389271"/>
                </a:highlight>
              </a:rPr>
              <a:t>Support Vector Machines</a:t>
            </a:r>
            <a:endParaRPr lang="en-US"/>
          </a:p>
        </p:txBody>
      </p:sp>
    </p:spTree>
    <p:extLst>
      <p:ext uri="{BB962C8B-B14F-4D97-AF65-F5344CB8AC3E}">
        <p14:creationId xmlns:p14="http://schemas.microsoft.com/office/powerpoint/2010/main" val="2693304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BA4-D6C9-3DCA-729E-36701357640C}"/>
              </a:ext>
            </a:extLst>
          </p:cNvPr>
          <p:cNvSpPr>
            <a:spLocks noGrp="1"/>
          </p:cNvSpPr>
          <p:nvPr>
            <p:ph type="title"/>
          </p:nvPr>
        </p:nvSpPr>
        <p:spPr/>
        <p:txBody>
          <a:bodyPr/>
          <a:lstStyle/>
          <a:p>
            <a:r>
              <a:rPr lang="en-US"/>
              <a:t>Classification models</a:t>
            </a:r>
          </a:p>
        </p:txBody>
      </p:sp>
      <p:sp>
        <p:nvSpPr>
          <p:cNvPr id="3" name="Subtitle 2">
            <a:extLst>
              <a:ext uri="{FF2B5EF4-FFF2-40B4-BE49-F238E27FC236}">
                <a16:creationId xmlns:a16="http://schemas.microsoft.com/office/drawing/2014/main" id="{B3FDDFAE-ABDD-9FA4-2ACF-34989E1F5166}"/>
              </a:ext>
            </a:extLst>
          </p:cNvPr>
          <p:cNvSpPr>
            <a:spLocks noGrp="1"/>
          </p:cNvSpPr>
          <p:nvPr>
            <p:ph type="subTitle" idx="1"/>
          </p:nvPr>
        </p:nvSpPr>
        <p:spPr>
          <a:xfrm>
            <a:off x="1200023" y="1593673"/>
            <a:ext cx="2645808" cy="1320240"/>
          </a:xfrm>
        </p:spPr>
        <p:txBody>
          <a:bodyPr/>
          <a:lstStyle/>
          <a:p>
            <a:r>
              <a:rPr lang="en-US"/>
              <a:t>True Positive Rate: 0.73</a:t>
            </a:r>
          </a:p>
          <a:p>
            <a:r>
              <a:rPr lang="en-US"/>
              <a:t>True Negative Rate: 0.80</a:t>
            </a:r>
          </a:p>
          <a:p>
            <a:r>
              <a:rPr lang="en-US"/>
              <a:t>False Positive Rate: 0.20</a:t>
            </a:r>
          </a:p>
          <a:p>
            <a:r>
              <a:rPr lang="en-US"/>
              <a:t>False Negative Rate: 0.27</a:t>
            </a:r>
          </a:p>
          <a:p>
            <a:r>
              <a:rPr lang="en-US"/>
              <a:t>Overall Accuracy: 0.763</a:t>
            </a:r>
          </a:p>
        </p:txBody>
      </p:sp>
      <p:sp>
        <p:nvSpPr>
          <p:cNvPr id="4" name="Subtitle 3">
            <a:extLst>
              <a:ext uri="{FF2B5EF4-FFF2-40B4-BE49-F238E27FC236}">
                <a16:creationId xmlns:a16="http://schemas.microsoft.com/office/drawing/2014/main" id="{A234C0F6-71BB-C710-6EA7-BB4BFCF892EA}"/>
              </a:ext>
            </a:extLst>
          </p:cNvPr>
          <p:cNvSpPr>
            <a:spLocks noGrp="1"/>
          </p:cNvSpPr>
          <p:nvPr>
            <p:ph type="subTitle" idx="2"/>
          </p:nvPr>
        </p:nvSpPr>
        <p:spPr>
          <a:xfrm>
            <a:off x="1483487" y="1208307"/>
            <a:ext cx="2362344" cy="389028"/>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B24A2FA3-42EF-8171-E11B-FCAB7A4A03BF}"/>
              </a:ext>
            </a:extLst>
          </p:cNvPr>
          <p:cNvSpPr>
            <a:spLocks noGrp="1"/>
          </p:cNvSpPr>
          <p:nvPr>
            <p:ph type="subTitle" idx="3"/>
          </p:nvPr>
        </p:nvSpPr>
        <p:spPr>
          <a:xfrm>
            <a:off x="4761706" y="1593673"/>
            <a:ext cx="2901840" cy="1233372"/>
          </a:xfrm>
        </p:spPr>
        <p:txBody>
          <a:bodyPr/>
          <a:lstStyle/>
          <a:p>
            <a:r>
              <a:rPr lang="en-US"/>
              <a:t>True Positive Rate: 0.70</a:t>
            </a:r>
            <a:endParaRPr lang="en-US">
              <a:solidFill>
                <a:srgbClr val="005B48"/>
              </a:solidFill>
            </a:endParaRPr>
          </a:p>
          <a:p>
            <a:r>
              <a:rPr lang="en-US"/>
              <a:t>True Negative Rate: 0.84</a:t>
            </a:r>
            <a:endParaRPr lang="en-US">
              <a:solidFill>
                <a:srgbClr val="005B48"/>
              </a:solidFill>
            </a:endParaRPr>
          </a:p>
          <a:p>
            <a:r>
              <a:rPr lang="en-US">
                <a:highlight>
                  <a:srgbClr val="008000"/>
                </a:highlight>
              </a:rPr>
              <a:t>False Positive Rate: 0.16</a:t>
            </a:r>
            <a:endParaRPr lang="en-US">
              <a:solidFill>
                <a:srgbClr val="005B48"/>
              </a:solidFill>
              <a:highlight>
                <a:srgbClr val="008000"/>
              </a:highlight>
            </a:endParaRPr>
          </a:p>
          <a:p>
            <a:r>
              <a:rPr lang="en-US"/>
              <a:t>False Negative Rate: 0.30</a:t>
            </a:r>
            <a:endParaRPr lang="en-US">
              <a:solidFill>
                <a:srgbClr val="005B48"/>
              </a:solidFill>
            </a:endParaRPr>
          </a:p>
          <a:p>
            <a:r>
              <a:rPr lang="en-US">
                <a:highlight>
                  <a:srgbClr val="008000"/>
                </a:highlight>
              </a:rPr>
              <a:t>Overall Accuracy: 0.764</a:t>
            </a:r>
          </a:p>
        </p:txBody>
      </p:sp>
      <p:sp>
        <p:nvSpPr>
          <p:cNvPr id="6" name="Subtitle 5">
            <a:extLst>
              <a:ext uri="{FF2B5EF4-FFF2-40B4-BE49-F238E27FC236}">
                <a16:creationId xmlns:a16="http://schemas.microsoft.com/office/drawing/2014/main" id="{1943A0A0-CEE6-83CD-793B-FB8A28229134}"/>
              </a:ext>
            </a:extLst>
          </p:cNvPr>
          <p:cNvSpPr>
            <a:spLocks noGrp="1"/>
          </p:cNvSpPr>
          <p:nvPr>
            <p:ph type="subTitle" idx="4"/>
          </p:nvPr>
        </p:nvSpPr>
        <p:spPr>
          <a:xfrm>
            <a:off x="4761706" y="1217451"/>
            <a:ext cx="3221880" cy="389028"/>
          </a:xfrm>
        </p:spPr>
        <p:txBody>
          <a:bodyPr/>
          <a:lstStyle/>
          <a:p>
            <a:r>
              <a:rPr lang="en-US">
                <a:highlight>
                  <a:srgbClr val="389271"/>
                </a:highlight>
              </a:rPr>
              <a:t>Logistic Lasso Regression</a:t>
            </a:r>
            <a:endParaRPr lang="en-US"/>
          </a:p>
        </p:txBody>
      </p:sp>
      <p:sp>
        <p:nvSpPr>
          <p:cNvPr id="7" name="Subtitle 6">
            <a:extLst>
              <a:ext uri="{FF2B5EF4-FFF2-40B4-BE49-F238E27FC236}">
                <a16:creationId xmlns:a16="http://schemas.microsoft.com/office/drawing/2014/main" id="{F71529AD-37D4-F70F-5588-75BF9BCB4B18}"/>
              </a:ext>
            </a:extLst>
          </p:cNvPr>
          <p:cNvSpPr>
            <a:spLocks noGrp="1"/>
          </p:cNvSpPr>
          <p:nvPr>
            <p:ph type="subTitle" idx="5"/>
          </p:nvPr>
        </p:nvSpPr>
        <p:spPr>
          <a:xfrm>
            <a:off x="1218311" y="3318911"/>
            <a:ext cx="2627520" cy="1237944"/>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0.25</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0.757</a:t>
            </a:r>
            <a:endParaRPr lang="en-US"/>
          </a:p>
        </p:txBody>
      </p:sp>
      <p:sp>
        <p:nvSpPr>
          <p:cNvPr id="8" name="Subtitle 7">
            <a:extLst>
              <a:ext uri="{FF2B5EF4-FFF2-40B4-BE49-F238E27FC236}">
                <a16:creationId xmlns:a16="http://schemas.microsoft.com/office/drawing/2014/main" id="{88E03122-F720-DA5F-9CDE-9D51E4D76761}"/>
              </a:ext>
            </a:extLst>
          </p:cNvPr>
          <p:cNvSpPr>
            <a:spLocks noGrp="1"/>
          </p:cNvSpPr>
          <p:nvPr>
            <p:ph type="subTitle" idx="6"/>
          </p:nvPr>
        </p:nvSpPr>
        <p:spPr>
          <a:xfrm>
            <a:off x="889127" y="2938117"/>
            <a:ext cx="2956704" cy="389028"/>
          </a:xfrm>
        </p:spPr>
        <p:txBody>
          <a:bodyPr/>
          <a:lstStyle/>
          <a:p>
            <a:r>
              <a:rPr lang="en-US">
                <a:highlight>
                  <a:srgbClr val="389271"/>
                </a:highlight>
              </a:rPr>
              <a:t>Random Forest Classifier</a:t>
            </a:r>
            <a:endParaRPr lang="en-US"/>
          </a:p>
        </p:txBody>
      </p:sp>
      <p:sp>
        <p:nvSpPr>
          <p:cNvPr id="9" name="Subtitle 8">
            <a:extLst>
              <a:ext uri="{FF2B5EF4-FFF2-40B4-BE49-F238E27FC236}">
                <a16:creationId xmlns:a16="http://schemas.microsoft.com/office/drawing/2014/main" id="{8B57614D-8D9A-F441-BE05-74819B5B796F}"/>
              </a:ext>
            </a:extLst>
          </p:cNvPr>
          <p:cNvSpPr>
            <a:spLocks noGrp="1"/>
          </p:cNvSpPr>
          <p:nvPr>
            <p:ph type="subTitle" idx="7"/>
          </p:nvPr>
        </p:nvSpPr>
        <p:spPr>
          <a:xfrm>
            <a:off x="4761706" y="3314339"/>
            <a:ext cx="3052716" cy="1416252"/>
          </a:xfrm>
        </p:spPr>
        <p:txBody>
          <a:bodyPr/>
          <a:lstStyle/>
          <a:p>
            <a:pPr rtl="0"/>
            <a:r>
              <a:rPr lang="en-US" sz="1600" baseline="0">
                <a:solidFill>
                  <a:srgbClr val="F6F5D2"/>
                </a:solidFill>
                <a:latin typeface="Archivo"/>
                <a:ea typeface="Segoe UI"/>
                <a:cs typeface="Segoe UI"/>
              </a:rPr>
              <a:t>True Positive Rate: </a:t>
            </a:r>
            <a:r>
              <a:rPr lang="en-US">
                <a:solidFill>
                  <a:srgbClr val="F6F5D2"/>
                </a:solidFill>
                <a:ea typeface="Segoe UI"/>
                <a:cs typeface="Segoe UI"/>
              </a:rPr>
              <a:t>0.77</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True Negative Rate: </a:t>
            </a:r>
            <a:r>
              <a:rPr lang="en-US">
                <a:solidFill>
                  <a:srgbClr val="F6F5D2"/>
                </a:solidFill>
                <a:ea typeface="Segoe UI"/>
                <a:cs typeface="Segoe UI"/>
              </a:rPr>
              <a:t>0.74</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Positive Rate: </a:t>
            </a:r>
            <a:r>
              <a:rPr lang="en-US">
                <a:solidFill>
                  <a:srgbClr val="F6F5D2"/>
                </a:solidFill>
                <a:ea typeface="Segoe UI"/>
                <a:cs typeface="Segoe UI"/>
              </a:rPr>
              <a:t>0.26</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False Negative Rate: </a:t>
            </a:r>
            <a:r>
              <a:rPr lang="en-US">
                <a:solidFill>
                  <a:srgbClr val="F6F5D2"/>
                </a:solidFill>
                <a:ea typeface="Segoe UI"/>
                <a:cs typeface="Segoe UI"/>
              </a:rPr>
              <a:t>0.23</a:t>
            </a:r>
            <a:r>
              <a:rPr lang="en-US" sz="1600">
                <a:solidFill>
                  <a:srgbClr val="005B48"/>
                </a:solidFill>
                <a:latin typeface="Archivo"/>
                <a:ea typeface="Segoe UI"/>
                <a:cs typeface="Segoe UI"/>
              </a:rPr>
              <a:t>​</a:t>
            </a:r>
          </a:p>
          <a:p>
            <a:pPr rtl="0"/>
            <a:r>
              <a:rPr lang="en-US" sz="1600" baseline="0">
                <a:solidFill>
                  <a:srgbClr val="F6F5D2"/>
                </a:solidFill>
                <a:latin typeface="Archivo"/>
                <a:ea typeface="Segoe UI"/>
                <a:cs typeface="Segoe UI"/>
              </a:rPr>
              <a:t>Overall Accuracy: </a:t>
            </a:r>
            <a:r>
              <a:rPr lang="en-US">
                <a:solidFill>
                  <a:srgbClr val="F6F5D2"/>
                </a:solidFill>
                <a:ea typeface="Segoe UI"/>
                <a:cs typeface="Segoe UI"/>
              </a:rPr>
              <a:t>0.753</a:t>
            </a:r>
            <a:endParaRPr lang="en-US"/>
          </a:p>
        </p:txBody>
      </p:sp>
      <p:sp>
        <p:nvSpPr>
          <p:cNvPr id="10" name="Subtitle 9">
            <a:extLst>
              <a:ext uri="{FF2B5EF4-FFF2-40B4-BE49-F238E27FC236}">
                <a16:creationId xmlns:a16="http://schemas.microsoft.com/office/drawing/2014/main" id="{1D4BFF66-4946-540D-5014-982C841A1596}"/>
              </a:ext>
            </a:extLst>
          </p:cNvPr>
          <p:cNvSpPr>
            <a:spLocks noGrp="1"/>
          </p:cNvSpPr>
          <p:nvPr>
            <p:ph type="subTitle" idx="8"/>
          </p:nvPr>
        </p:nvSpPr>
        <p:spPr>
          <a:xfrm>
            <a:off x="4761706" y="2938117"/>
            <a:ext cx="3148728" cy="389028"/>
          </a:xfrm>
        </p:spPr>
        <p:txBody>
          <a:bodyPr/>
          <a:lstStyle/>
          <a:p>
            <a:r>
              <a:rPr lang="en-US">
                <a:highlight>
                  <a:srgbClr val="389271"/>
                </a:highlight>
              </a:rPr>
              <a:t>Support Vector Machines</a:t>
            </a:r>
            <a:endParaRPr lang="en-US"/>
          </a:p>
        </p:txBody>
      </p:sp>
      <p:sp>
        <p:nvSpPr>
          <p:cNvPr id="12" name="Oval 11">
            <a:extLst>
              <a:ext uri="{FF2B5EF4-FFF2-40B4-BE49-F238E27FC236}">
                <a16:creationId xmlns:a16="http://schemas.microsoft.com/office/drawing/2014/main" id="{5BC747F6-B554-22F9-B3F3-AE1B43FA3055}"/>
              </a:ext>
            </a:extLst>
          </p:cNvPr>
          <p:cNvSpPr/>
          <p:nvPr/>
        </p:nvSpPr>
        <p:spPr>
          <a:xfrm>
            <a:off x="4032503" y="890227"/>
            <a:ext cx="4430193" cy="2141570"/>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441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F5E2-3B35-F56E-84AB-81A3AFE8A6B5}"/>
              </a:ext>
            </a:extLst>
          </p:cNvPr>
          <p:cNvSpPr>
            <a:spLocks noGrp="1"/>
          </p:cNvSpPr>
          <p:nvPr>
            <p:ph type="title"/>
          </p:nvPr>
        </p:nvSpPr>
        <p:spPr/>
        <p:txBody>
          <a:bodyPr/>
          <a:lstStyle/>
          <a:p>
            <a:r>
              <a:rPr lang="en-US"/>
              <a:t>Logistic Lasso Regression</a:t>
            </a:r>
          </a:p>
        </p:txBody>
      </p:sp>
      <p:sp>
        <p:nvSpPr>
          <p:cNvPr id="3" name="Subtitle 2">
            <a:extLst>
              <a:ext uri="{FF2B5EF4-FFF2-40B4-BE49-F238E27FC236}">
                <a16:creationId xmlns:a16="http://schemas.microsoft.com/office/drawing/2014/main" id="{FD8827A4-84CC-882D-B4EB-3E0DEEAD120C}"/>
              </a:ext>
            </a:extLst>
          </p:cNvPr>
          <p:cNvSpPr>
            <a:spLocks noGrp="1"/>
          </p:cNvSpPr>
          <p:nvPr>
            <p:ph type="subTitle" idx="1"/>
          </p:nvPr>
        </p:nvSpPr>
        <p:spPr>
          <a:xfrm>
            <a:off x="720000" y="2042968"/>
            <a:ext cx="3523632" cy="2870148"/>
          </a:xfrm>
        </p:spPr>
        <p:txBody>
          <a:bodyPr/>
          <a:lstStyle/>
          <a:p>
            <a:pPr>
              <a:buFont typeface="Arial"/>
              <a:buChar char="•"/>
            </a:pPr>
            <a:r>
              <a:rPr lang="en-US"/>
              <a:t>A type of regression used to predict the outcome of a categorical dependent variable (i.e. Popular vs Unpopular)</a:t>
            </a:r>
          </a:p>
          <a:p>
            <a:pPr>
              <a:buFont typeface="Arial"/>
              <a:buChar char="•"/>
            </a:pPr>
            <a:endParaRPr lang="en-US"/>
          </a:p>
        </p:txBody>
      </p:sp>
      <p:sp>
        <p:nvSpPr>
          <p:cNvPr id="4" name="Subtitle 3">
            <a:extLst>
              <a:ext uri="{FF2B5EF4-FFF2-40B4-BE49-F238E27FC236}">
                <a16:creationId xmlns:a16="http://schemas.microsoft.com/office/drawing/2014/main" id="{7D15B196-8AF0-DCED-AD0D-B43AE5F6DAD3}"/>
              </a:ext>
            </a:extLst>
          </p:cNvPr>
          <p:cNvSpPr>
            <a:spLocks noGrp="1"/>
          </p:cNvSpPr>
          <p:nvPr>
            <p:ph type="subTitle" idx="2"/>
          </p:nvPr>
        </p:nvSpPr>
        <p:spPr>
          <a:xfrm>
            <a:off x="614844" y="1666746"/>
            <a:ext cx="2371488" cy="384456"/>
          </a:xfrm>
        </p:spPr>
        <p:txBody>
          <a:bodyPr/>
          <a:lstStyle/>
          <a:p>
            <a:r>
              <a:rPr lang="en-US">
                <a:highlight>
                  <a:srgbClr val="389271"/>
                </a:highlight>
              </a:rPr>
              <a:t>Logistic Regression</a:t>
            </a:r>
            <a:endParaRPr lang="en-US"/>
          </a:p>
        </p:txBody>
      </p:sp>
      <p:sp>
        <p:nvSpPr>
          <p:cNvPr id="5" name="Subtitle 4">
            <a:extLst>
              <a:ext uri="{FF2B5EF4-FFF2-40B4-BE49-F238E27FC236}">
                <a16:creationId xmlns:a16="http://schemas.microsoft.com/office/drawing/2014/main" id="{73593D46-14FD-C920-C606-9FAC49EFA708}"/>
              </a:ext>
            </a:extLst>
          </p:cNvPr>
          <p:cNvSpPr>
            <a:spLocks noGrp="1"/>
          </p:cNvSpPr>
          <p:nvPr>
            <p:ph type="subTitle" idx="3"/>
          </p:nvPr>
        </p:nvSpPr>
        <p:spPr>
          <a:xfrm>
            <a:off x="4682480" y="1567093"/>
            <a:ext cx="3747660" cy="1740864"/>
          </a:xfrm>
        </p:spPr>
        <p:txBody>
          <a:bodyPr/>
          <a:lstStyle/>
          <a:p>
            <a:pPr>
              <a:buFont typeface="Arial"/>
              <a:buChar char="•"/>
            </a:pPr>
            <a:r>
              <a:rPr lang="en-US"/>
              <a:t>Least Absolute Shrinkage and Selection Operator</a:t>
            </a:r>
          </a:p>
          <a:p>
            <a:pPr>
              <a:buFont typeface="Arial"/>
              <a:buChar char="•"/>
            </a:pPr>
            <a:r>
              <a:rPr lang="en-US"/>
              <a:t>Useful for feature selection since it can shrink the coefficients of less important features to zero</a:t>
            </a:r>
          </a:p>
          <a:p>
            <a:pPr>
              <a:buFont typeface="Arial"/>
              <a:buChar char="•"/>
            </a:pPr>
            <a:r>
              <a:rPr lang="en-US"/>
              <a:t>Manages multicollinearity and model complexity</a:t>
            </a:r>
          </a:p>
          <a:p>
            <a:pPr>
              <a:buFont typeface="Arial"/>
              <a:buChar char="•"/>
            </a:pPr>
            <a:endParaRPr lang="en-US"/>
          </a:p>
        </p:txBody>
      </p:sp>
      <p:sp>
        <p:nvSpPr>
          <p:cNvPr id="6" name="Subtitle 5">
            <a:extLst>
              <a:ext uri="{FF2B5EF4-FFF2-40B4-BE49-F238E27FC236}">
                <a16:creationId xmlns:a16="http://schemas.microsoft.com/office/drawing/2014/main" id="{917C99D7-9D7A-A2DD-6773-260FC6D38872}"/>
              </a:ext>
            </a:extLst>
          </p:cNvPr>
          <p:cNvSpPr>
            <a:spLocks noGrp="1"/>
          </p:cNvSpPr>
          <p:nvPr>
            <p:ph type="subTitle" idx="4"/>
          </p:nvPr>
        </p:nvSpPr>
        <p:spPr>
          <a:xfrm>
            <a:off x="4682480" y="1168011"/>
            <a:ext cx="2508648" cy="407316"/>
          </a:xfrm>
        </p:spPr>
        <p:txBody>
          <a:bodyPr/>
          <a:lstStyle/>
          <a:p>
            <a:r>
              <a:rPr lang="en-US">
                <a:highlight>
                  <a:srgbClr val="389271"/>
                </a:highlight>
              </a:rPr>
              <a:t>Lasso </a:t>
            </a:r>
            <a:r>
              <a:rPr lang="en-US" err="1">
                <a:highlight>
                  <a:srgbClr val="389271"/>
                </a:highlight>
              </a:rPr>
              <a:t>Regularisation</a:t>
            </a:r>
            <a:endParaRPr lang="en-US" err="1"/>
          </a:p>
        </p:txBody>
      </p:sp>
      <p:cxnSp>
        <p:nvCxnSpPr>
          <p:cNvPr id="11" name="Straight Arrow Connector 10">
            <a:extLst>
              <a:ext uri="{FF2B5EF4-FFF2-40B4-BE49-F238E27FC236}">
                <a16:creationId xmlns:a16="http://schemas.microsoft.com/office/drawing/2014/main" id="{9634E1D8-8552-7E94-CA91-017782D685B8}"/>
              </a:ext>
            </a:extLst>
          </p:cNvPr>
          <p:cNvCxnSpPr/>
          <p:nvPr/>
        </p:nvCxnSpPr>
        <p:spPr>
          <a:xfrm>
            <a:off x="2462806" y="3141815"/>
            <a:ext cx="1033271"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267023-A746-902E-20B2-15E3B6DB524C}"/>
              </a:ext>
            </a:extLst>
          </p:cNvPr>
          <p:cNvCxnSpPr/>
          <p:nvPr/>
        </p:nvCxnSpPr>
        <p:spPr>
          <a:xfrm flipH="1">
            <a:off x="5055130" y="3324695"/>
            <a:ext cx="557784" cy="37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6537549-08DA-3979-A9A7-CCBA96D882FB}"/>
              </a:ext>
            </a:extLst>
          </p:cNvPr>
          <p:cNvSpPr/>
          <p:nvPr/>
        </p:nvSpPr>
        <p:spPr>
          <a:xfrm>
            <a:off x="2051326" y="3736175"/>
            <a:ext cx="4215383" cy="7589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chivo"/>
                <a:cs typeface="Arial"/>
              </a:rPr>
              <a:t>Logistic Lasso Regression</a:t>
            </a:r>
            <a:endParaRPr lang="en-US" sz="2400" b="1">
              <a:solidFill>
                <a:schemeClr val="tx1"/>
              </a:solidFill>
              <a:latin typeface="Archivo"/>
              <a:cs typeface="Archivo"/>
            </a:endParaRPr>
          </a:p>
        </p:txBody>
      </p:sp>
      <p:sp>
        <p:nvSpPr>
          <p:cNvPr id="15" name="Google Shape;847;p35">
            <a:extLst>
              <a:ext uri="{FF2B5EF4-FFF2-40B4-BE49-F238E27FC236}">
                <a16:creationId xmlns:a16="http://schemas.microsoft.com/office/drawing/2014/main" id="{C8DC8A2E-2016-32BD-575C-A934EFBAC5F1}"/>
              </a:ext>
            </a:extLst>
          </p:cNvPr>
          <p:cNvSpPr txBox="1">
            <a:spLocks/>
          </p:cNvSpPr>
          <p:nvPr/>
        </p:nvSpPr>
        <p:spPr>
          <a:xfrm>
            <a:off x="6264880" y="4115458"/>
            <a:ext cx="2302908" cy="5887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a:solidFill>
                  <a:srgbClr val="F6F5D2"/>
                </a:solidFill>
              </a:rPr>
              <a:t>(Removed 1,375 columns of genres!)</a:t>
            </a:r>
          </a:p>
        </p:txBody>
      </p:sp>
    </p:spTree>
    <p:extLst>
      <p:ext uri="{BB962C8B-B14F-4D97-AF65-F5344CB8AC3E}">
        <p14:creationId xmlns:p14="http://schemas.microsoft.com/office/powerpoint/2010/main" val="726908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508F-DD57-06B9-12AC-0816A06ED3F6}"/>
              </a:ext>
            </a:extLst>
          </p:cNvPr>
          <p:cNvSpPr>
            <a:spLocks noGrp="1"/>
          </p:cNvSpPr>
          <p:nvPr>
            <p:ph type="title"/>
          </p:nvPr>
        </p:nvSpPr>
        <p:spPr>
          <a:xfrm>
            <a:off x="2282124" y="1733250"/>
            <a:ext cx="4603800" cy="841800"/>
          </a:xfrm>
        </p:spPr>
        <p:txBody>
          <a:bodyPr/>
          <a:lstStyle/>
          <a:p>
            <a:r>
              <a:rPr lang="en-US"/>
              <a:t>Prediction Tool</a:t>
            </a:r>
          </a:p>
        </p:txBody>
      </p:sp>
      <p:sp>
        <p:nvSpPr>
          <p:cNvPr id="3" name="Subtitle 2">
            <a:extLst>
              <a:ext uri="{FF2B5EF4-FFF2-40B4-BE49-F238E27FC236}">
                <a16:creationId xmlns:a16="http://schemas.microsoft.com/office/drawing/2014/main" id="{C837B78F-9890-FF81-AF85-0DC8F26ACB5E}"/>
              </a:ext>
            </a:extLst>
          </p:cNvPr>
          <p:cNvSpPr>
            <a:spLocks noGrp="1"/>
          </p:cNvSpPr>
          <p:nvPr>
            <p:ph type="subTitle" idx="1"/>
          </p:nvPr>
        </p:nvSpPr>
        <p:spPr>
          <a:xfrm>
            <a:off x="2264850" y="2571750"/>
            <a:ext cx="4614300" cy="610800"/>
          </a:xfrm>
        </p:spPr>
        <p:txBody>
          <a:bodyPr/>
          <a:lstStyle/>
          <a:p>
            <a:r>
              <a:rPr lang="en-US"/>
              <a:t>Estimate Artist Popularity based on inputs</a:t>
            </a:r>
          </a:p>
        </p:txBody>
      </p:sp>
    </p:spTree>
    <p:extLst>
      <p:ext uri="{BB962C8B-B14F-4D97-AF65-F5344CB8AC3E}">
        <p14:creationId xmlns:p14="http://schemas.microsoft.com/office/powerpoint/2010/main" val="8846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2ACF8-4B1D-2B3F-7291-4E05D809713E}"/>
              </a:ext>
            </a:extLst>
          </p:cNvPr>
          <p:cNvSpPr>
            <a:spLocks noGrp="1"/>
          </p:cNvSpPr>
          <p:nvPr>
            <p:ph type="title"/>
          </p:nvPr>
        </p:nvSpPr>
        <p:spPr/>
        <p:txBody>
          <a:bodyPr/>
          <a:lstStyle/>
          <a:p>
            <a:r>
              <a:rPr lang="en-US"/>
              <a:t>Prediction tool</a:t>
            </a:r>
          </a:p>
        </p:txBody>
      </p:sp>
      <p:sp>
        <p:nvSpPr>
          <p:cNvPr id="5" name="Subtitle 4">
            <a:extLst>
              <a:ext uri="{FF2B5EF4-FFF2-40B4-BE49-F238E27FC236}">
                <a16:creationId xmlns:a16="http://schemas.microsoft.com/office/drawing/2014/main" id="{FE297A72-EF98-7758-7E76-F2DE65B7EEFC}"/>
              </a:ext>
            </a:extLst>
          </p:cNvPr>
          <p:cNvSpPr>
            <a:spLocks noGrp="1"/>
          </p:cNvSpPr>
          <p:nvPr>
            <p:ph type="subTitle" idx="3"/>
          </p:nvPr>
        </p:nvSpPr>
        <p:spPr>
          <a:xfrm>
            <a:off x="4904940" y="1913714"/>
            <a:ext cx="3519060" cy="1859736"/>
          </a:xfrm>
        </p:spPr>
        <p:txBody>
          <a:bodyPr/>
          <a:lstStyle/>
          <a:p>
            <a:pPr>
              <a:buFont typeface="Arial"/>
              <a:buChar char="•"/>
            </a:pPr>
            <a:r>
              <a:rPr lang="en-US"/>
              <a:t>We are able to key in the genre and decade released manually here</a:t>
            </a:r>
          </a:p>
          <a:p>
            <a:pPr>
              <a:buFont typeface="Arial"/>
              <a:buChar char="•"/>
            </a:pPr>
            <a:r>
              <a:rPr lang="en-US"/>
              <a:t>Popularity score will be displayed</a:t>
            </a:r>
          </a:p>
          <a:p>
            <a:pPr>
              <a:buFont typeface="Arial"/>
              <a:buChar char="•"/>
            </a:pPr>
            <a:r>
              <a:rPr lang="en-US"/>
              <a:t>We can evaluate whether the artist is worth investing resources in</a:t>
            </a:r>
          </a:p>
        </p:txBody>
      </p:sp>
      <p:pic>
        <p:nvPicPr>
          <p:cNvPr id="11" name="Picture 10" descr="A screenshot of a computer program&#10;&#10;Description automatically generated">
            <a:extLst>
              <a:ext uri="{FF2B5EF4-FFF2-40B4-BE49-F238E27FC236}">
                <a16:creationId xmlns:a16="http://schemas.microsoft.com/office/drawing/2014/main" id="{710C94B8-7936-5E06-516B-02203F5AAE07}"/>
              </a:ext>
            </a:extLst>
          </p:cNvPr>
          <p:cNvPicPr>
            <a:picLocks noChangeAspect="1"/>
          </p:cNvPicPr>
          <p:nvPr/>
        </p:nvPicPr>
        <p:blipFill>
          <a:blip r:embed="rId2"/>
          <a:stretch>
            <a:fillRect/>
          </a:stretch>
        </p:blipFill>
        <p:spPr>
          <a:xfrm>
            <a:off x="502883" y="1284732"/>
            <a:ext cx="3621097" cy="3314700"/>
          </a:xfrm>
          <a:prstGeom prst="rect">
            <a:avLst/>
          </a:prstGeom>
        </p:spPr>
      </p:pic>
      <p:cxnSp>
        <p:nvCxnSpPr>
          <p:cNvPr id="12" name="Straight Arrow Connector 11">
            <a:extLst>
              <a:ext uri="{FF2B5EF4-FFF2-40B4-BE49-F238E27FC236}">
                <a16:creationId xmlns:a16="http://schemas.microsoft.com/office/drawing/2014/main" id="{7F0A660A-A0DE-7739-2C43-2981080A2A4E}"/>
              </a:ext>
            </a:extLst>
          </p:cNvPr>
          <p:cNvCxnSpPr>
            <a:cxnSpLocks/>
          </p:cNvCxnSpPr>
          <p:nvPr/>
        </p:nvCxnSpPr>
        <p:spPr>
          <a:xfrm flipH="1" flipV="1">
            <a:off x="2194559" y="1527048"/>
            <a:ext cx="2710381" cy="487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04749B-111B-6934-2A8F-C1394D0F763E}"/>
              </a:ext>
            </a:extLst>
          </p:cNvPr>
          <p:cNvCxnSpPr>
            <a:cxnSpLocks/>
            <a:stCxn id="5" idx="1"/>
          </p:cNvCxnSpPr>
          <p:nvPr/>
        </p:nvCxnSpPr>
        <p:spPr>
          <a:xfrm flipH="1">
            <a:off x="3572359" y="2843582"/>
            <a:ext cx="1332581" cy="154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208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0ECF-7D78-E3FF-93BF-BAF999DDED29}"/>
              </a:ext>
            </a:extLst>
          </p:cNvPr>
          <p:cNvSpPr>
            <a:spLocks noGrp="1"/>
          </p:cNvSpPr>
          <p:nvPr>
            <p:ph type="title"/>
          </p:nvPr>
        </p:nvSpPr>
        <p:spPr/>
        <p:txBody>
          <a:bodyPr/>
          <a:lstStyle/>
          <a:p>
            <a:r>
              <a:rPr lang="en-US"/>
              <a:t>Why is release decade significant?</a:t>
            </a:r>
          </a:p>
        </p:txBody>
      </p:sp>
      <p:sp>
        <p:nvSpPr>
          <p:cNvPr id="5" name="Subtitle 4">
            <a:extLst>
              <a:ext uri="{FF2B5EF4-FFF2-40B4-BE49-F238E27FC236}">
                <a16:creationId xmlns:a16="http://schemas.microsoft.com/office/drawing/2014/main" id="{9CD1E2B1-5D23-8E41-730F-1160A48A06EB}"/>
              </a:ext>
            </a:extLst>
          </p:cNvPr>
          <p:cNvSpPr>
            <a:spLocks noGrp="1"/>
          </p:cNvSpPr>
          <p:nvPr>
            <p:ph type="subTitle" idx="3"/>
          </p:nvPr>
        </p:nvSpPr>
        <p:spPr>
          <a:xfrm>
            <a:off x="5356066" y="2166568"/>
            <a:ext cx="3519060" cy="1768296"/>
          </a:xfrm>
        </p:spPr>
        <p:txBody>
          <a:bodyPr/>
          <a:lstStyle/>
          <a:p>
            <a:r>
              <a:rPr lang="en-US"/>
              <a:t>Genre: "Soul"</a:t>
            </a:r>
          </a:p>
          <a:p>
            <a:r>
              <a:rPr lang="en-US"/>
              <a:t>Decade: 2020</a:t>
            </a:r>
          </a:p>
          <a:p>
            <a:r>
              <a:rPr lang="en-US"/>
              <a:t>Predicted Popularity: 54.1</a:t>
            </a:r>
          </a:p>
          <a:p>
            <a:endParaRPr lang="en-US"/>
          </a:p>
          <a:p>
            <a:r>
              <a:rPr lang="en-US"/>
              <a:t>Genre: "Soul"</a:t>
            </a:r>
          </a:p>
          <a:p>
            <a:r>
              <a:rPr lang="en-US"/>
              <a:t>Decade: 1980</a:t>
            </a:r>
          </a:p>
          <a:p>
            <a:r>
              <a:rPr lang="en-US"/>
              <a:t>Predicted Popularity: 60.8</a:t>
            </a:r>
          </a:p>
        </p:txBody>
      </p:sp>
      <p:sp>
        <p:nvSpPr>
          <p:cNvPr id="10" name="Subtitle 9">
            <a:extLst>
              <a:ext uri="{FF2B5EF4-FFF2-40B4-BE49-F238E27FC236}">
                <a16:creationId xmlns:a16="http://schemas.microsoft.com/office/drawing/2014/main" id="{1F6972DE-4E92-37AA-E8AB-8B2360C1FDA9}"/>
              </a:ext>
            </a:extLst>
          </p:cNvPr>
          <p:cNvSpPr>
            <a:spLocks noGrp="1"/>
          </p:cNvSpPr>
          <p:nvPr>
            <p:ph type="subTitle" idx="8"/>
          </p:nvPr>
        </p:nvSpPr>
        <p:spPr>
          <a:xfrm>
            <a:off x="5200618" y="1782796"/>
            <a:ext cx="3057288" cy="384456"/>
          </a:xfrm>
        </p:spPr>
        <p:txBody>
          <a:bodyPr/>
          <a:lstStyle/>
          <a:p>
            <a:r>
              <a:rPr lang="en-US">
                <a:highlight>
                  <a:srgbClr val="389271"/>
                </a:highlight>
              </a:rPr>
              <a:t>Using our predictor tool</a:t>
            </a:r>
            <a:endParaRPr lang="en-US"/>
          </a:p>
        </p:txBody>
      </p:sp>
      <p:pic>
        <p:nvPicPr>
          <p:cNvPr id="11" name="Picture 10" descr="A line graph with numbers and lines&#10;&#10;Description automatically generated">
            <a:extLst>
              <a:ext uri="{FF2B5EF4-FFF2-40B4-BE49-F238E27FC236}">
                <a16:creationId xmlns:a16="http://schemas.microsoft.com/office/drawing/2014/main" id="{E7EA8DC0-0AFE-C3C0-12D7-31F0C83101B5}"/>
              </a:ext>
            </a:extLst>
          </p:cNvPr>
          <p:cNvPicPr>
            <a:picLocks noChangeAspect="1"/>
          </p:cNvPicPr>
          <p:nvPr/>
        </p:nvPicPr>
        <p:blipFill>
          <a:blip r:embed="rId2"/>
          <a:stretch>
            <a:fillRect/>
          </a:stretch>
        </p:blipFill>
        <p:spPr>
          <a:xfrm>
            <a:off x="675948" y="1213419"/>
            <a:ext cx="4321288" cy="3302399"/>
          </a:xfrm>
          <a:prstGeom prst="rect">
            <a:avLst/>
          </a:prstGeom>
        </p:spPr>
      </p:pic>
      <p:sp>
        <p:nvSpPr>
          <p:cNvPr id="7" name="Subtitle 4">
            <a:extLst>
              <a:ext uri="{FF2B5EF4-FFF2-40B4-BE49-F238E27FC236}">
                <a16:creationId xmlns:a16="http://schemas.microsoft.com/office/drawing/2014/main" id="{D3393270-B446-C6B6-D5E5-D66984044133}"/>
              </a:ext>
            </a:extLst>
          </p:cNvPr>
          <p:cNvSpPr txBox="1">
            <a:spLocks/>
          </p:cNvSpPr>
          <p:nvPr/>
        </p:nvSpPr>
        <p:spPr>
          <a:xfrm>
            <a:off x="1686274" y="1563193"/>
            <a:ext cx="2952132" cy="3052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sz="700">
                <a:solidFill>
                  <a:schemeClr val="tx1"/>
                </a:solidFill>
              </a:rPr>
              <a:t>The Data Face. (2016, September). Genre lifecycles. The Data Face. https://thedataface.com/2016/09/culture/genre-lifecycles</a:t>
            </a:r>
          </a:p>
        </p:txBody>
      </p:sp>
    </p:spTree>
    <p:extLst>
      <p:ext uri="{BB962C8B-B14F-4D97-AF65-F5344CB8AC3E}">
        <p14:creationId xmlns:p14="http://schemas.microsoft.com/office/powerpoint/2010/main" val="2843992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2278737" y="2150850"/>
            <a:ext cx="4603800" cy="841800"/>
          </a:xfrm>
          <a:prstGeom prst="rect">
            <a:avLst/>
          </a:prstGeom>
          <a:gradFill>
            <a:gsLst>
              <a:gs pos="0">
                <a:srgbClr val="ECE2B2">
                  <a:alpha val="29803"/>
                </a:srgbClr>
              </a:gs>
              <a:gs pos="100000">
                <a:srgbClr val="198A73">
                  <a:alpha val="43529"/>
                </a:srgbClr>
              </a:gs>
            </a:gsLst>
            <a:lin ang="10801400" scaled="0"/>
          </a:gradFill>
        </p:spPr>
        <p:txBody>
          <a:bodyPr spcFirstLastPara="1" wrap="square" lIns="0" tIns="0" rIns="0" bIns="0" anchor="ctr" anchorCtr="0">
            <a:noAutofit/>
          </a:bodyPr>
          <a:lstStyle/>
          <a:p>
            <a:r>
              <a:rPr lang="en" sz="2800"/>
              <a:t>Predicting Track Popularity</a:t>
            </a:r>
            <a:endParaRPr lang="en-US" sz="2800"/>
          </a:p>
        </p:txBody>
      </p:sp>
      <p:sp>
        <p:nvSpPr>
          <p:cNvPr id="1004" name="Google Shape;1004;p36"/>
          <p:cNvSpPr txBox="1">
            <a:spLocks noGrp="1"/>
          </p:cNvSpPr>
          <p:nvPr>
            <p:ph type="subTitle" idx="1"/>
          </p:nvPr>
        </p:nvSpPr>
        <p:spPr>
          <a:xfrm>
            <a:off x="2261463" y="2989350"/>
            <a:ext cx="4614300" cy="6108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US" b="1"/>
              <a:t>from audio features</a:t>
            </a:r>
            <a:endParaRPr b="1"/>
          </a:p>
        </p:txBody>
      </p:sp>
      <p:sp>
        <p:nvSpPr>
          <p:cNvPr id="1005" name="Google Shape;1005;p36"/>
          <p:cNvSpPr txBox="1">
            <a:spLocks noGrp="1"/>
          </p:cNvSpPr>
          <p:nvPr>
            <p:ph type="title" idx="2"/>
          </p:nvPr>
        </p:nvSpPr>
        <p:spPr>
          <a:xfrm>
            <a:off x="2278713" y="573650"/>
            <a:ext cx="4603800" cy="154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04</a:t>
            </a:r>
            <a:endParaRPr/>
          </a:p>
        </p:txBody>
      </p:sp>
      <p:grpSp>
        <p:nvGrpSpPr>
          <p:cNvPr id="1006" name="Google Shape;1006;p36"/>
          <p:cNvGrpSpPr/>
          <p:nvPr/>
        </p:nvGrpSpPr>
        <p:grpSpPr>
          <a:xfrm>
            <a:off x="6459311" y="1306449"/>
            <a:ext cx="1210348" cy="1125453"/>
            <a:chOff x="2287525" y="3243650"/>
            <a:chExt cx="571350" cy="531300"/>
          </a:xfrm>
        </p:grpSpPr>
        <p:sp>
          <p:nvSpPr>
            <p:cNvPr id="1007" name="Google Shape;1007;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6"/>
          <p:cNvGrpSpPr/>
          <p:nvPr/>
        </p:nvGrpSpPr>
        <p:grpSpPr>
          <a:xfrm>
            <a:off x="7549859" y="2190417"/>
            <a:ext cx="508330" cy="472644"/>
            <a:chOff x="2287525" y="3243650"/>
            <a:chExt cx="571350" cy="531300"/>
          </a:xfrm>
        </p:grpSpPr>
        <p:sp>
          <p:nvSpPr>
            <p:cNvPr id="1026" name="Google Shape;1026;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6"/>
          <p:cNvGrpSpPr/>
          <p:nvPr/>
        </p:nvGrpSpPr>
        <p:grpSpPr>
          <a:xfrm flipH="1">
            <a:off x="1474342" y="1306449"/>
            <a:ext cx="1210348" cy="1125453"/>
            <a:chOff x="2287525" y="3243650"/>
            <a:chExt cx="571350" cy="531300"/>
          </a:xfrm>
        </p:grpSpPr>
        <p:sp>
          <p:nvSpPr>
            <p:cNvPr id="1045" name="Google Shape;1045;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6"/>
          <p:cNvGrpSpPr/>
          <p:nvPr/>
        </p:nvGrpSpPr>
        <p:grpSpPr>
          <a:xfrm flipH="1">
            <a:off x="1085811" y="2190417"/>
            <a:ext cx="508330" cy="472644"/>
            <a:chOff x="2287525" y="3243650"/>
            <a:chExt cx="571350" cy="531300"/>
          </a:xfrm>
        </p:grpSpPr>
        <p:sp>
          <p:nvSpPr>
            <p:cNvPr id="1064" name="Google Shape;1064;p36"/>
            <p:cNvSpPr/>
            <p:nvPr/>
          </p:nvSpPr>
          <p:spPr>
            <a:xfrm>
              <a:off x="2287525" y="3243650"/>
              <a:ext cx="571350" cy="531300"/>
            </a:xfrm>
            <a:custGeom>
              <a:avLst/>
              <a:gdLst/>
              <a:ahLst/>
              <a:cxnLst/>
              <a:rect l="l" t="t" r="r" b="b"/>
              <a:pathLst>
                <a:path w="22854" h="21252" extrusionOk="0">
                  <a:moveTo>
                    <a:pt x="11892" y="0"/>
                  </a:moveTo>
                  <a:cubicBezTo>
                    <a:pt x="11513" y="0"/>
                    <a:pt x="11123" y="38"/>
                    <a:pt x="10730" y="111"/>
                  </a:cubicBezTo>
                  <a:cubicBezTo>
                    <a:pt x="8386" y="555"/>
                    <a:pt x="6657" y="2111"/>
                    <a:pt x="6592" y="4639"/>
                  </a:cubicBezTo>
                  <a:cubicBezTo>
                    <a:pt x="6343" y="4574"/>
                    <a:pt x="6083" y="4531"/>
                    <a:pt x="5835" y="4510"/>
                  </a:cubicBezTo>
                  <a:cubicBezTo>
                    <a:pt x="5578" y="4485"/>
                    <a:pt x="5330" y="4473"/>
                    <a:pt x="5090" y="4473"/>
                  </a:cubicBezTo>
                  <a:cubicBezTo>
                    <a:pt x="2093" y="4473"/>
                    <a:pt x="446" y="6359"/>
                    <a:pt x="216" y="8821"/>
                  </a:cubicBezTo>
                  <a:cubicBezTo>
                    <a:pt x="0" y="11090"/>
                    <a:pt x="1070" y="13111"/>
                    <a:pt x="3555" y="13856"/>
                  </a:cubicBezTo>
                  <a:cubicBezTo>
                    <a:pt x="3425" y="14072"/>
                    <a:pt x="3307" y="14288"/>
                    <a:pt x="3220" y="14516"/>
                  </a:cubicBezTo>
                  <a:cubicBezTo>
                    <a:pt x="1924" y="17616"/>
                    <a:pt x="3372" y="19918"/>
                    <a:pt x="5932" y="20869"/>
                  </a:cubicBezTo>
                  <a:cubicBezTo>
                    <a:pt x="6612" y="21120"/>
                    <a:pt x="7301" y="21252"/>
                    <a:pt x="7970" y="21252"/>
                  </a:cubicBezTo>
                  <a:cubicBezTo>
                    <a:pt x="9462" y="21252"/>
                    <a:pt x="10859" y="20598"/>
                    <a:pt x="11843" y="19151"/>
                  </a:cubicBezTo>
                  <a:cubicBezTo>
                    <a:pt x="12027" y="19335"/>
                    <a:pt x="12211" y="19497"/>
                    <a:pt x="12405" y="19648"/>
                  </a:cubicBezTo>
                  <a:cubicBezTo>
                    <a:pt x="13529" y="20482"/>
                    <a:pt x="14645" y="20852"/>
                    <a:pt x="15684" y="20852"/>
                  </a:cubicBezTo>
                  <a:cubicBezTo>
                    <a:pt x="17165" y="20852"/>
                    <a:pt x="18490" y="20101"/>
                    <a:pt x="19461" y="18870"/>
                  </a:cubicBezTo>
                  <a:cubicBezTo>
                    <a:pt x="20877" y="17066"/>
                    <a:pt x="21082" y="14829"/>
                    <a:pt x="19396" y="12948"/>
                  </a:cubicBezTo>
                  <a:cubicBezTo>
                    <a:pt x="19634" y="12830"/>
                    <a:pt x="19850" y="12700"/>
                    <a:pt x="20044" y="12559"/>
                  </a:cubicBezTo>
                  <a:cubicBezTo>
                    <a:pt x="22811" y="10604"/>
                    <a:pt x="22854" y="7946"/>
                    <a:pt x="21223" y="5860"/>
                  </a:cubicBezTo>
                  <a:cubicBezTo>
                    <a:pt x="20256" y="4611"/>
                    <a:pt x="18911" y="3846"/>
                    <a:pt x="17398" y="3846"/>
                  </a:cubicBezTo>
                  <a:cubicBezTo>
                    <a:pt x="17118" y="3846"/>
                    <a:pt x="16833" y="3872"/>
                    <a:pt x="16543" y="3926"/>
                  </a:cubicBezTo>
                  <a:cubicBezTo>
                    <a:pt x="15954" y="1238"/>
                    <a:pt x="14079" y="0"/>
                    <a:pt x="1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607625" y="3501675"/>
              <a:ext cx="132150" cy="25200"/>
            </a:xfrm>
            <a:custGeom>
              <a:avLst/>
              <a:gdLst/>
              <a:ahLst/>
              <a:cxnLst/>
              <a:rect l="l" t="t" r="r" b="b"/>
              <a:pathLst>
                <a:path w="5286" h="1008" extrusionOk="0">
                  <a:moveTo>
                    <a:pt x="4951" y="1"/>
                  </a:moveTo>
                  <a:cubicBezTo>
                    <a:pt x="4943" y="1"/>
                    <a:pt x="4936" y="1"/>
                    <a:pt x="4928" y="2"/>
                  </a:cubicBezTo>
                  <a:cubicBezTo>
                    <a:pt x="4777" y="12"/>
                    <a:pt x="4669" y="164"/>
                    <a:pt x="4637" y="348"/>
                  </a:cubicBezTo>
                  <a:lnTo>
                    <a:pt x="1" y="531"/>
                  </a:lnTo>
                  <a:cubicBezTo>
                    <a:pt x="1" y="564"/>
                    <a:pt x="12" y="585"/>
                    <a:pt x="12" y="607"/>
                  </a:cubicBezTo>
                  <a:lnTo>
                    <a:pt x="4637" y="672"/>
                  </a:lnTo>
                  <a:cubicBezTo>
                    <a:pt x="4680" y="855"/>
                    <a:pt x="4788" y="996"/>
                    <a:pt x="4939" y="1006"/>
                  </a:cubicBezTo>
                  <a:cubicBezTo>
                    <a:pt x="4947" y="1007"/>
                    <a:pt x="4955" y="1008"/>
                    <a:pt x="4962" y="1008"/>
                  </a:cubicBezTo>
                  <a:cubicBezTo>
                    <a:pt x="5127" y="1008"/>
                    <a:pt x="5285" y="788"/>
                    <a:pt x="5285" y="499"/>
                  </a:cubicBezTo>
                  <a:cubicBezTo>
                    <a:pt x="5274" y="220"/>
                    <a:pt x="5116" y="1"/>
                    <a:pt x="4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2605200" y="3527900"/>
              <a:ext cx="126450" cy="56450"/>
            </a:xfrm>
            <a:custGeom>
              <a:avLst/>
              <a:gdLst/>
              <a:ahLst/>
              <a:cxnLst/>
              <a:rect l="l" t="t" r="r" b="b"/>
              <a:pathLst>
                <a:path w="5058" h="2258" extrusionOk="0">
                  <a:moveTo>
                    <a:pt x="22" y="1"/>
                  </a:moveTo>
                  <a:cubicBezTo>
                    <a:pt x="11" y="22"/>
                    <a:pt x="11" y="55"/>
                    <a:pt x="1" y="77"/>
                  </a:cubicBezTo>
                  <a:lnTo>
                    <a:pt x="4301" y="1806"/>
                  </a:lnTo>
                  <a:cubicBezTo>
                    <a:pt x="4269" y="2000"/>
                    <a:pt x="4323" y="2173"/>
                    <a:pt x="4453" y="2238"/>
                  </a:cubicBezTo>
                  <a:cubicBezTo>
                    <a:pt x="4479" y="2251"/>
                    <a:pt x="4508" y="2257"/>
                    <a:pt x="4538" y="2257"/>
                  </a:cubicBezTo>
                  <a:cubicBezTo>
                    <a:pt x="4685" y="2257"/>
                    <a:pt x="4869" y="2113"/>
                    <a:pt x="4950" y="1881"/>
                  </a:cubicBezTo>
                  <a:cubicBezTo>
                    <a:pt x="5058" y="1611"/>
                    <a:pt x="4982" y="1341"/>
                    <a:pt x="4799" y="1297"/>
                  </a:cubicBezTo>
                  <a:cubicBezTo>
                    <a:pt x="4778" y="1290"/>
                    <a:pt x="4756" y="1287"/>
                    <a:pt x="4734" y="1287"/>
                  </a:cubicBezTo>
                  <a:cubicBezTo>
                    <a:pt x="4618" y="1287"/>
                    <a:pt x="4491" y="1378"/>
                    <a:pt x="4410" y="1514"/>
                  </a:cubicBez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98175" y="3539525"/>
              <a:ext cx="104575" cy="93625"/>
            </a:xfrm>
            <a:custGeom>
              <a:avLst/>
              <a:gdLst/>
              <a:ahLst/>
              <a:cxnLst/>
              <a:rect l="l" t="t" r="r" b="b"/>
              <a:pathLst>
                <a:path w="4183" h="3745" extrusionOk="0">
                  <a:moveTo>
                    <a:pt x="44" y="1"/>
                  </a:moveTo>
                  <a:cubicBezTo>
                    <a:pt x="22" y="22"/>
                    <a:pt x="11" y="44"/>
                    <a:pt x="1" y="54"/>
                  </a:cubicBezTo>
                  <a:lnTo>
                    <a:pt x="3383" y="3221"/>
                  </a:lnTo>
                  <a:cubicBezTo>
                    <a:pt x="3286" y="3394"/>
                    <a:pt x="3264" y="3567"/>
                    <a:pt x="3372" y="3675"/>
                  </a:cubicBezTo>
                  <a:cubicBezTo>
                    <a:pt x="3415" y="3721"/>
                    <a:pt x="3479" y="3744"/>
                    <a:pt x="3552" y="3744"/>
                  </a:cubicBezTo>
                  <a:cubicBezTo>
                    <a:pt x="3682" y="3744"/>
                    <a:pt x="3842" y="3672"/>
                    <a:pt x="3966" y="3534"/>
                  </a:cubicBezTo>
                  <a:cubicBezTo>
                    <a:pt x="4161" y="3307"/>
                    <a:pt x="4182" y="3026"/>
                    <a:pt x="4042" y="2918"/>
                  </a:cubicBezTo>
                  <a:cubicBezTo>
                    <a:pt x="3998" y="2887"/>
                    <a:pt x="3947" y="2872"/>
                    <a:pt x="3892" y="2872"/>
                  </a:cubicBezTo>
                  <a:cubicBezTo>
                    <a:pt x="3797" y="2872"/>
                    <a:pt x="3691" y="2915"/>
                    <a:pt x="3588" y="2983"/>
                  </a:cubicBezTo>
                  <a:lnTo>
                    <a:pt x="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2587375" y="3547900"/>
              <a:ext cx="70800" cy="119675"/>
            </a:xfrm>
            <a:custGeom>
              <a:avLst/>
              <a:gdLst/>
              <a:ahLst/>
              <a:cxnLst/>
              <a:rect l="l" t="t" r="r" b="b"/>
              <a:pathLst>
                <a:path w="2832" h="4787" extrusionOk="0">
                  <a:moveTo>
                    <a:pt x="76" y="0"/>
                  </a:moveTo>
                  <a:cubicBezTo>
                    <a:pt x="54" y="12"/>
                    <a:pt x="33" y="22"/>
                    <a:pt x="1" y="33"/>
                  </a:cubicBezTo>
                  <a:lnTo>
                    <a:pt x="2010" y="4204"/>
                  </a:lnTo>
                  <a:cubicBezTo>
                    <a:pt x="1859" y="4334"/>
                    <a:pt x="1783" y="4495"/>
                    <a:pt x="1838" y="4625"/>
                  </a:cubicBezTo>
                  <a:cubicBezTo>
                    <a:pt x="1877" y="4730"/>
                    <a:pt x="1995" y="4787"/>
                    <a:pt x="2140" y="4787"/>
                  </a:cubicBezTo>
                  <a:cubicBezTo>
                    <a:pt x="2235" y="4787"/>
                    <a:pt x="2340" y="4763"/>
                    <a:pt x="2443" y="4712"/>
                  </a:cubicBezTo>
                  <a:cubicBezTo>
                    <a:pt x="2712" y="4582"/>
                    <a:pt x="2832" y="4312"/>
                    <a:pt x="2734" y="4161"/>
                  </a:cubicBezTo>
                  <a:cubicBezTo>
                    <a:pt x="2682" y="4079"/>
                    <a:pt x="2579" y="4038"/>
                    <a:pt x="2460" y="4038"/>
                  </a:cubicBezTo>
                  <a:cubicBezTo>
                    <a:pt x="2406" y="4038"/>
                    <a:pt x="2349" y="4047"/>
                    <a:pt x="2291" y="4063"/>
                  </a:cubicBezTo>
                  <a:lnTo>
                    <a:pt x="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2574675" y="3551950"/>
              <a:ext cx="27325" cy="131375"/>
            </a:xfrm>
            <a:custGeom>
              <a:avLst/>
              <a:gdLst/>
              <a:ahLst/>
              <a:cxnLst/>
              <a:rect l="l" t="t" r="r" b="b"/>
              <a:pathLst>
                <a:path w="1093" h="5255" extrusionOk="0">
                  <a:moveTo>
                    <a:pt x="76" y="1"/>
                  </a:moveTo>
                  <a:cubicBezTo>
                    <a:pt x="55" y="1"/>
                    <a:pt x="22" y="11"/>
                    <a:pt x="0" y="11"/>
                  </a:cubicBezTo>
                  <a:lnTo>
                    <a:pt x="368" y="4626"/>
                  </a:lnTo>
                  <a:cubicBezTo>
                    <a:pt x="184" y="4679"/>
                    <a:pt x="55" y="4809"/>
                    <a:pt x="55" y="4950"/>
                  </a:cubicBezTo>
                  <a:cubicBezTo>
                    <a:pt x="55" y="5121"/>
                    <a:pt x="270" y="5255"/>
                    <a:pt x="536" y="5255"/>
                  </a:cubicBezTo>
                  <a:cubicBezTo>
                    <a:pt x="555" y="5255"/>
                    <a:pt x="575" y="5254"/>
                    <a:pt x="595" y="5252"/>
                  </a:cubicBezTo>
                  <a:cubicBezTo>
                    <a:pt x="886" y="5209"/>
                    <a:pt x="1092" y="5025"/>
                    <a:pt x="1059" y="4852"/>
                  </a:cubicBezTo>
                  <a:cubicBezTo>
                    <a:pt x="1027" y="4712"/>
                    <a:pt x="876" y="4614"/>
                    <a:pt x="682" y="4593"/>
                  </a:cubicBezTo>
                  <a:lnTo>
                    <a:pt x="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16600" y="3550875"/>
              <a:ext cx="47025" cy="128075"/>
            </a:xfrm>
            <a:custGeom>
              <a:avLst/>
              <a:gdLst/>
              <a:ahLst/>
              <a:cxnLst/>
              <a:rect l="l" t="t" r="r" b="b"/>
              <a:pathLst>
                <a:path w="1881" h="5123" extrusionOk="0">
                  <a:moveTo>
                    <a:pt x="1805" y="1"/>
                  </a:moveTo>
                  <a:lnTo>
                    <a:pt x="465" y="4441"/>
                  </a:lnTo>
                  <a:cubicBezTo>
                    <a:pt x="444" y="4439"/>
                    <a:pt x="423" y="4438"/>
                    <a:pt x="403" y="4438"/>
                  </a:cubicBezTo>
                  <a:cubicBezTo>
                    <a:pt x="244" y="4438"/>
                    <a:pt x="104" y="4511"/>
                    <a:pt x="65" y="4625"/>
                  </a:cubicBezTo>
                  <a:cubicBezTo>
                    <a:pt x="1" y="4787"/>
                    <a:pt x="173" y="5025"/>
                    <a:pt x="454" y="5101"/>
                  </a:cubicBezTo>
                  <a:cubicBezTo>
                    <a:pt x="519" y="5115"/>
                    <a:pt x="583" y="5122"/>
                    <a:pt x="642" y="5122"/>
                  </a:cubicBezTo>
                  <a:cubicBezTo>
                    <a:pt x="850" y="5122"/>
                    <a:pt x="1012" y="5038"/>
                    <a:pt x="1038" y="4895"/>
                  </a:cubicBezTo>
                  <a:cubicBezTo>
                    <a:pt x="1059" y="4755"/>
                    <a:pt x="951" y="4604"/>
                    <a:pt x="779" y="4517"/>
                  </a:cubicBezTo>
                  <a:lnTo>
                    <a:pt x="1881" y="11"/>
                  </a:lnTo>
                  <a:lnTo>
                    <a:pt x="18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2464725" y="3544650"/>
              <a:ext cx="86750" cy="110250"/>
            </a:xfrm>
            <a:custGeom>
              <a:avLst/>
              <a:gdLst/>
              <a:ahLst/>
              <a:cxnLst/>
              <a:rect l="l" t="t" r="r" b="b"/>
              <a:pathLst>
                <a:path w="3470" h="4410" extrusionOk="0">
                  <a:moveTo>
                    <a:pt x="3404" y="1"/>
                  </a:moveTo>
                  <a:lnTo>
                    <a:pt x="563" y="3664"/>
                  </a:lnTo>
                  <a:cubicBezTo>
                    <a:pt x="484" y="3630"/>
                    <a:pt x="405" y="3611"/>
                    <a:pt x="333" y="3611"/>
                  </a:cubicBezTo>
                  <a:cubicBezTo>
                    <a:pt x="248" y="3611"/>
                    <a:pt x="172" y="3637"/>
                    <a:pt x="119" y="3696"/>
                  </a:cubicBezTo>
                  <a:cubicBezTo>
                    <a:pt x="1" y="3826"/>
                    <a:pt x="76" y="4107"/>
                    <a:pt x="314" y="4269"/>
                  </a:cubicBezTo>
                  <a:cubicBezTo>
                    <a:pt x="436" y="4364"/>
                    <a:pt x="570" y="4410"/>
                    <a:pt x="685" y="4410"/>
                  </a:cubicBezTo>
                  <a:cubicBezTo>
                    <a:pt x="793" y="4410"/>
                    <a:pt x="883" y="4369"/>
                    <a:pt x="930" y="4291"/>
                  </a:cubicBezTo>
                  <a:cubicBezTo>
                    <a:pt x="1005" y="4172"/>
                    <a:pt x="941" y="3999"/>
                    <a:pt x="822" y="3847"/>
                  </a:cubicBezTo>
                  <a:lnTo>
                    <a:pt x="3469" y="44"/>
                  </a:lnTo>
                  <a:cubicBezTo>
                    <a:pt x="3447" y="34"/>
                    <a:pt x="3426" y="12"/>
                    <a:pt x="3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2426375" y="3534925"/>
              <a:ext cx="115650" cy="78650"/>
            </a:xfrm>
            <a:custGeom>
              <a:avLst/>
              <a:gdLst/>
              <a:ahLst/>
              <a:cxnLst/>
              <a:rect l="l" t="t" r="r" b="b"/>
              <a:pathLst>
                <a:path w="4626" h="3146" extrusionOk="0">
                  <a:moveTo>
                    <a:pt x="4592" y="1"/>
                  </a:moveTo>
                  <a:lnTo>
                    <a:pt x="616" y="2378"/>
                  </a:lnTo>
                  <a:cubicBezTo>
                    <a:pt x="513" y="2283"/>
                    <a:pt x="399" y="2223"/>
                    <a:pt x="294" y="2223"/>
                  </a:cubicBezTo>
                  <a:cubicBezTo>
                    <a:pt x="256" y="2223"/>
                    <a:pt x="218" y="2231"/>
                    <a:pt x="184" y="2248"/>
                  </a:cubicBezTo>
                  <a:cubicBezTo>
                    <a:pt x="22" y="2335"/>
                    <a:pt x="0" y="2616"/>
                    <a:pt x="162" y="2865"/>
                  </a:cubicBezTo>
                  <a:cubicBezTo>
                    <a:pt x="272" y="3045"/>
                    <a:pt x="445" y="3146"/>
                    <a:pt x="585" y="3146"/>
                  </a:cubicBezTo>
                  <a:cubicBezTo>
                    <a:pt x="638" y="3146"/>
                    <a:pt x="686" y="3132"/>
                    <a:pt x="724" y="3102"/>
                  </a:cubicBezTo>
                  <a:cubicBezTo>
                    <a:pt x="843" y="3016"/>
                    <a:pt x="854" y="2832"/>
                    <a:pt x="789" y="2648"/>
                  </a:cubicBezTo>
                  <a:lnTo>
                    <a:pt x="4625" y="65"/>
                  </a:lnTo>
                  <a:lnTo>
                    <a:pt x="4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406100" y="3522500"/>
              <a:ext cx="130775" cy="37750"/>
            </a:xfrm>
            <a:custGeom>
              <a:avLst/>
              <a:gdLst/>
              <a:ahLst/>
              <a:cxnLst/>
              <a:rect l="l" t="t" r="r" b="b"/>
              <a:pathLst>
                <a:path w="5231" h="1510" extrusionOk="0">
                  <a:moveTo>
                    <a:pt x="5220" y="1"/>
                  </a:moveTo>
                  <a:lnTo>
                    <a:pt x="649" y="790"/>
                  </a:lnTo>
                  <a:cubicBezTo>
                    <a:pt x="587" y="624"/>
                    <a:pt x="456" y="508"/>
                    <a:pt x="312" y="508"/>
                  </a:cubicBezTo>
                  <a:cubicBezTo>
                    <a:pt x="306" y="508"/>
                    <a:pt x="299" y="508"/>
                    <a:pt x="293" y="509"/>
                  </a:cubicBezTo>
                  <a:cubicBezTo>
                    <a:pt x="120" y="531"/>
                    <a:pt x="1" y="790"/>
                    <a:pt x="55" y="1081"/>
                  </a:cubicBezTo>
                  <a:cubicBezTo>
                    <a:pt x="114" y="1335"/>
                    <a:pt x="286" y="1509"/>
                    <a:pt x="446" y="1509"/>
                  </a:cubicBezTo>
                  <a:cubicBezTo>
                    <a:pt x="464" y="1509"/>
                    <a:pt x="481" y="1507"/>
                    <a:pt x="498" y="1503"/>
                  </a:cubicBezTo>
                  <a:cubicBezTo>
                    <a:pt x="639" y="1460"/>
                    <a:pt x="714" y="1297"/>
                    <a:pt x="714" y="1103"/>
                  </a:cubicBezTo>
                  <a:lnTo>
                    <a:pt x="5231" y="77"/>
                  </a:lnTo>
                  <a:cubicBezTo>
                    <a:pt x="5220" y="44"/>
                    <a:pt x="5220" y="22"/>
                    <a:pt x="5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2405550" y="3476625"/>
              <a:ext cx="131075" cy="34550"/>
            </a:xfrm>
            <a:custGeom>
              <a:avLst/>
              <a:gdLst/>
              <a:ahLst/>
              <a:cxnLst/>
              <a:rect l="l" t="t" r="r" b="b"/>
              <a:pathLst>
                <a:path w="5243" h="1382" extrusionOk="0">
                  <a:moveTo>
                    <a:pt x="416" y="1"/>
                  </a:moveTo>
                  <a:cubicBezTo>
                    <a:pt x="257" y="1"/>
                    <a:pt x="83" y="183"/>
                    <a:pt x="44" y="442"/>
                  </a:cubicBezTo>
                  <a:cubicBezTo>
                    <a:pt x="1" y="733"/>
                    <a:pt x="120" y="982"/>
                    <a:pt x="304" y="993"/>
                  </a:cubicBezTo>
                  <a:cubicBezTo>
                    <a:pt x="310" y="993"/>
                    <a:pt x="316" y="993"/>
                    <a:pt x="322" y="993"/>
                  </a:cubicBezTo>
                  <a:cubicBezTo>
                    <a:pt x="457" y="993"/>
                    <a:pt x="587" y="877"/>
                    <a:pt x="649" y="712"/>
                  </a:cubicBezTo>
                  <a:lnTo>
                    <a:pt x="5231" y="1382"/>
                  </a:lnTo>
                  <a:cubicBezTo>
                    <a:pt x="5242" y="1360"/>
                    <a:pt x="5242" y="1339"/>
                    <a:pt x="5242" y="1307"/>
                  </a:cubicBezTo>
                  <a:lnTo>
                    <a:pt x="704" y="388"/>
                  </a:lnTo>
                  <a:cubicBezTo>
                    <a:pt x="704" y="204"/>
                    <a:pt x="617" y="42"/>
                    <a:pt x="476" y="10"/>
                  </a:cubicBezTo>
                  <a:cubicBezTo>
                    <a:pt x="457" y="4"/>
                    <a:pt x="437"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2424475" y="3422575"/>
              <a:ext cx="117275" cy="76175"/>
            </a:xfrm>
            <a:custGeom>
              <a:avLst/>
              <a:gdLst/>
              <a:ahLst/>
              <a:cxnLst/>
              <a:rect l="l" t="t" r="r" b="b"/>
              <a:pathLst>
                <a:path w="4691" h="3047" extrusionOk="0">
                  <a:moveTo>
                    <a:pt x="571" y="1"/>
                  </a:moveTo>
                  <a:cubicBezTo>
                    <a:pt x="430" y="1"/>
                    <a:pt x="256" y="108"/>
                    <a:pt x="152" y="292"/>
                  </a:cubicBezTo>
                  <a:cubicBezTo>
                    <a:pt x="0" y="551"/>
                    <a:pt x="22" y="821"/>
                    <a:pt x="184" y="907"/>
                  </a:cubicBezTo>
                  <a:cubicBezTo>
                    <a:pt x="217" y="923"/>
                    <a:pt x="252" y="931"/>
                    <a:pt x="289" y="931"/>
                  </a:cubicBezTo>
                  <a:cubicBezTo>
                    <a:pt x="398" y="931"/>
                    <a:pt x="520" y="864"/>
                    <a:pt x="617" y="767"/>
                  </a:cubicBezTo>
                  <a:lnTo>
                    <a:pt x="4647" y="3047"/>
                  </a:lnTo>
                  <a:cubicBezTo>
                    <a:pt x="4658" y="3025"/>
                    <a:pt x="4680" y="3003"/>
                    <a:pt x="4690" y="2982"/>
                  </a:cubicBezTo>
                  <a:lnTo>
                    <a:pt x="778" y="486"/>
                  </a:lnTo>
                  <a:cubicBezTo>
                    <a:pt x="843" y="313"/>
                    <a:pt x="822" y="129"/>
                    <a:pt x="703" y="43"/>
                  </a:cubicBezTo>
                  <a:cubicBezTo>
                    <a:pt x="666" y="14"/>
                    <a:pt x="621"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461500" y="3380275"/>
              <a:ext cx="89175" cy="108225"/>
            </a:xfrm>
            <a:custGeom>
              <a:avLst/>
              <a:gdLst/>
              <a:ahLst/>
              <a:cxnLst/>
              <a:rect l="l" t="t" r="r" b="b"/>
              <a:pathLst>
                <a:path w="3567" h="4329" extrusionOk="0">
                  <a:moveTo>
                    <a:pt x="684" y="0"/>
                  </a:moveTo>
                  <a:cubicBezTo>
                    <a:pt x="568" y="0"/>
                    <a:pt x="429" y="49"/>
                    <a:pt x="303" y="147"/>
                  </a:cubicBezTo>
                  <a:cubicBezTo>
                    <a:pt x="65" y="320"/>
                    <a:pt x="0" y="601"/>
                    <a:pt x="119" y="730"/>
                  </a:cubicBezTo>
                  <a:cubicBezTo>
                    <a:pt x="169" y="786"/>
                    <a:pt x="242" y="810"/>
                    <a:pt x="324" y="810"/>
                  </a:cubicBezTo>
                  <a:cubicBezTo>
                    <a:pt x="402" y="810"/>
                    <a:pt x="488" y="788"/>
                    <a:pt x="572" y="752"/>
                  </a:cubicBezTo>
                  <a:lnTo>
                    <a:pt x="3512" y="4328"/>
                  </a:lnTo>
                  <a:cubicBezTo>
                    <a:pt x="3523" y="4318"/>
                    <a:pt x="3544" y="4306"/>
                    <a:pt x="3566" y="4285"/>
                  </a:cubicBezTo>
                  <a:lnTo>
                    <a:pt x="821" y="557"/>
                  </a:lnTo>
                  <a:cubicBezTo>
                    <a:pt x="940" y="406"/>
                    <a:pt x="994" y="233"/>
                    <a:pt x="918" y="114"/>
                  </a:cubicBezTo>
                  <a:cubicBezTo>
                    <a:pt x="873" y="38"/>
                    <a:pt x="787"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2512825" y="3354900"/>
              <a:ext cx="49725" cy="127375"/>
            </a:xfrm>
            <a:custGeom>
              <a:avLst/>
              <a:gdLst/>
              <a:ahLst/>
              <a:cxnLst/>
              <a:rect l="l" t="t" r="r" b="b"/>
              <a:pathLst>
                <a:path w="1989" h="5095" extrusionOk="0">
                  <a:moveTo>
                    <a:pt x="635" y="1"/>
                  </a:moveTo>
                  <a:cubicBezTo>
                    <a:pt x="574" y="1"/>
                    <a:pt x="509" y="9"/>
                    <a:pt x="443" y="27"/>
                  </a:cubicBezTo>
                  <a:cubicBezTo>
                    <a:pt x="162" y="113"/>
                    <a:pt x="0" y="340"/>
                    <a:pt x="65" y="513"/>
                  </a:cubicBezTo>
                  <a:cubicBezTo>
                    <a:pt x="115" y="633"/>
                    <a:pt x="267" y="698"/>
                    <a:pt x="435" y="698"/>
                  </a:cubicBezTo>
                  <a:cubicBezTo>
                    <a:pt x="448" y="698"/>
                    <a:pt x="462" y="697"/>
                    <a:pt x="476" y="697"/>
                  </a:cubicBezTo>
                  <a:lnTo>
                    <a:pt x="1912" y="5095"/>
                  </a:lnTo>
                  <a:cubicBezTo>
                    <a:pt x="1934" y="5084"/>
                    <a:pt x="1967" y="5084"/>
                    <a:pt x="1989" y="5073"/>
                  </a:cubicBezTo>
                  <a:lnTo>
                    <a:pt x="778" y="600"/>
                  </a:lnTo>
                  <a:cubicBezTo>
                    <a:pt x="951" y="513"/>
                    <a:pt x="1059" y="362"/>
                    <a:pt x="1026" y="221"/>
                  </a:cubicBezTo>
                  <a:cubicBezTo>
                    <a:pt x="1002" y="89"/>
                    <a:pt x="837"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2571975" y="3349050"/>
              <a:ext cx="25950" cy="131625"/>
            </a:xfrm>
            <a:custGeom>
              <a:avLst/>
              <a:gdLst/>
              <a:ahLst/>
              <a:cxnLst/>
              <a:rect l="l" t="t" r="r" b="b"/>
              <a:pathLst>
                <a:path w="1038" h="5265" extrusionOk="0">
                  <a:moveTo>
                    <a:pt x="500" y="1"/>
                  </a:moveTo>
                  <a:cubicBezTo>
                    <a:pt x="222" y="1"/>
                    <a:pt x="0" y="137"/>
                    <a:pt x="0" y="315"/>
                  </a:cubicBezTo>
                  <a:cubicBezTo>
                    <a:pt x="0" y="455"/>
                    <a:pt x="141" y="585"/>
                    <a:pt x="324" y="639"/>
                  </a:cubicBezTo>
                  <a:lnTo>
                    <a:pt x="76" y="5264"/>
                  </a:lnTo>
                  <a:cubicBezTo>
                    <a:pt x="91" y="5264"/>
                    <a:pt x="105" y="5259"/>
                    <a:pt x="123" y="5259"/>
                  </a:cubicBezTo>
                  <a:cubicBezTo>
                    <a:pt x="131" y="5259"/>
                    <a:pt x="141" y="5260"/>
                    <a:pt x="152" y="5264"/>
                  </a:cubicBezTo>
                  <a:lnTo>
                    <a:pt x="638" y="661"/>
                  </a:lnTo>
                  <a:cubicBezTo>
                    <a:pt x="833" y="639"/>
                    <a:pt x="984" y="542"/>
                    <a:pt x="1006" y="402"/>
                  </a:cubicBezTo>
                  <a:cubicBezTo>
                    <a:pt x="1038" y="217"/>
                    <a:pt x="821" y="23"/>
                    <a:pt x="530" y="1"/>
                  </a:cubicBezTo>
                  <a:cubicBezTo>
                    <a:pt x="520" y="1"/>
                    <a:pt x="510"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86550" y="3363500"/>
              <a:ext cx="68100" cy="120950"/>
            </a:xfrm>
            <a:custGeom>
              <a:avLst/>
              <a:gdLst/>
              <a:ahLst/>
              <a:cxnLst/>
              <a:rect l="l" t="t" r="r" b="b"/>
              <a:pathLst>
                <a:path w="2724" h="4838" extrusionOk="0">
                  <a:moveTo>
                    <a:pt x="2034" y="0"/>
                  </a:moveTo>
                  <a:cubicBezTo>
                    <a:pt x="1884" y="0"/>
                    <a:pt x="1760" y="62"/>
                    <a:pt x="1719" y="169"/>
                  </a:cubicBezTo>
                  <a:cubicBezTo>
                    <a:pt x="1676" y="299"/>
                    <a:pt x="1751" y="461"/>
                    <a:pt x="1903" y="580"/>
                  </a:cubicBezTo>
                  <a:lnTo>
                    <a:pt x="1" y="4805"/>
                  </a:lnTo>
                  <a:cubicBezTo>
                    <a:pt x="22" y="4816"/>
                    <a:pt x="44" y="4826"/>
                    <a:pt x="77" y="4837"/>
                  </a:cubicBezTo>
                  <a:lnTo>
                    <a:pt x="2195" y="720"/>
                  </a:lnTo>
                  <a:cubicBezTo>
                    <a:pt x="2246" y="732"/>
                    <a:pt x="2297" y="738"/>
                    <a:pt x="2345" y="738"/>
                  </a:cubicBezTo>
                  <a:cubicBezTo>
                    <a:pt x="2468" y="738"/>
                    <a:pt x="2572" y="698"/>
                    <a:pt x="2627" y="612"/>
                  </a:cubicBezTo>
                  <a:cubicBezTo>
                    <a:pt x="2724" y="461"/>
                    <a:pt x="2594" y="191"/>
                    <a:pt x="2324" y="72"/>
                  </a:cubicBezTo>
                  <a:cubicBezTo>
                    <a:pt x="2227" y="23"/>
                    <a:pt x="2126" y="0"/>
                    <a:pt x="2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2597375" y="3396700"/>
              <a:ext cx="102950" cy="95850"/>
            </a:xfrm>
            <a:custGeom>
              <a:avLst/>
              <a:gdLst/>
              <a:ahLst/>
              <a:cxnLst/>
              <a:rect l="l" t="t" r="r" b="b"/>
              <a:pathLst>
                <a:path w="4118" h="3834" extrusionOk="0">
                  <a:moveTo>
                    <a:pt x="3472" y="0"/>
                  </a:moveTo>
                  <a:cubicBezTo>
                    <a:pt x="3393" y="0"/>
                    <a:pt x="3323" y="25"/>
                    <a:pt x="3275" y="73"/>
                  </a:cubicBezTo>
                  <a:cubicBezTo>
                    <a:pt x="3177" y="181"/>
                    <a:pt x="3210" y="354"/>
                    <a:pt x="3296" y="527"/>
                  </a:cubicBezTo>
                  <a:lnTo>
                    <a:pt x="0" y="3779"/>
                  </a:lnTo>
                  <a:cubicBezTo>
                    <a:pt x="22" y="3801"/>
                    <a:pt x="33" y="3822"/>
                    <a:pt x="54" y="3834"/>
                  </a:cubicBezTo>
                  <a:lnTo>
                    <a:pt x="3523" y="765"/>
                  </a:lnTo>
                  <a:cubicBezTo>
                    <a:pt x="3621" y="824"/>
                    <a:pt x="3724" y="863"/>
                    <a:pt x="3813" y="863"/>
                  </a:cubicBezTo>
                  <a:cubicBezTo>
                    <a:pt x="3871" y="863"/>
                    <a:pt x="3924" y="846"/>
                    <a:pt x="3966" y="808"/>
                  </a:cubicBezTo>
                  <a:cubicBezTo>
                    <a:pt x="4117" y="700"/>
                    <a:pt x="4085" y="419"/>
                    <a:pt x="3880" y="203"/>
                  </a:cubicBezTo>
                  <a:cubicBezTo>
                    <a:pt x="3758" y="68"/>
                    <a:pt x="3603" y="0"/>
                    <a:pt x="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2604925" y="3444925"/>
              <a:ext cx="125125" cy="58975"/>
            </a:xfrm>
            <a:custGeom>
              <a:avLst/>
              <a:gdLst/>
              <a:ahLst/>
              <a:cxnLst/>
              <a:rect l="l" t="t" r="r" b="b"/>
              <a:pathLst>
                <a:path w="5005" h="2359" extrusionOk="0">
                  <a:moveTo>
                    <a:pt x="4489" y="0"/>
                  </a:moveTo>
                  <a:cubicBezTo>
                    <a:pt x="4453" y="0"/>
                    <a:pt x="4419" y="8"/>
                    <a:pt x="4388" y="24"/>
                  </a:cubicBezTo>
                  <a:cubicBezTo>
                    <a:pt x="4258" y="89"/>
                    <a:pt x="4215" y="262"/>
                    <a:pt x="4248" y="445"/>
                  </a:cubicBezTo>
                  <a:lnTo>
                    <a:pt x="1" y="2282"/>
                  </a:lnTo>
                  <a:lnTo>
                    <a:pt x="22" y="2358"/>
                  </a:lnTo>
                  <a:lnTo>
                    <a:pt x="4366" y="748"/>
                  </a:lnTo>
                  <a:cubicBezTo>
                    <a:pt x="4457" y="875"/>
                    <a:pt x="4586" y="964"/>
                    <a:pt x="4701" y="964"/>
                  </a:cubicBezTo>
                  <a:cubicBezTo>
                    <a:pt x="4724" y="964"/>
                    <a:pt x="4745" y="961"/>
                    <a:pt x="4766" y="954"/>
                  </a:cubicBezTo>
                  <a:cubicBezTo>
                    <a:pt x="4939" y="899"/>
                    <a:pt x="5004" y="630"/>
                    <a:pt x="4906" y="359"/>
                  </a:cubicBezTo>
                  <a:cubicBezTo>
                    <a:pt x="4819" y="141"/>
                    <a:pt x="4640" y="0"/>
                    <a:pt x="4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36"/>
          <p:cNvGrpSpPr/>
          <p:nvPr/>
        </p:nvGrpSpPr>
        <p:grpSpPr>
          <a:xfrm>
            <a:off x="2284508" y="3641698"/>
            <a:ext cx="4574983" cy="662423"/>
            <a:chOff x="1899325" y="4226225"/>
            <a:chExt cx="3362475" cy="486825"/>
          </a:xfrm>
        </p:grpSpPr>
        <p:sp>
          <p:nvSpPr>
            <p:cNvPr id="1083" name="Google Shape;1083;p36"/>
            <p:cNvSpPr/>
            <p:nvPr/>
          </p:nvSpPr>
          <p:spPr>
            <a:xfrm>
              <a:off x="2013050" y="4467450"/>
              <a:ext cx="3099650" cy="4350"/>
            </a:xfrm>
            <a:custGeom>
              <a:avLst/>
              <a:gdLst/>
              <a:ahLst/>
              <a:cxnLst/>
              <a:rect l="l" t="t" r="r" b="b"/>
              <a:pathLst>
                <a:path w="123986" h="174" extrusionOk="0">
                  <a:moveTo>
                    <a:pt x="1" y="1"/>
                  </a:moveTo>
                  <a:lnTo>
                    <a:pt x="1" y="174"/>
                  </a:lnTo>
                  <a:lnTo>
                    <a:pt x="123985" y="174"/>
                  </a:lnTo>
                  <a:lnTo>
                    <a:pt x="123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171025" y="4424225"/>
              <a:ext cx="90775" cy="90800"/>
            </a:xfrm>
            <a:custGeom>
              <a:avLst/>
              <a:gdLst/>
              <a:ahLst/>
              <a:cxnLst/>
              <a:rect l="l" t="t" r="r" b="b"/>
              <a:pathLst>
                <a:path w="3631" h="3632" extrusionOk="0">
                  <a:moveTo>
                    <a:pt x="1815" y="1"/>
                  </a:moveTo>
                  <a:cubicBezTo>
                    <a:pt x="810" y="1"/>
                    <a:pt x="0" y="812"/>
                    <a:pt x="0" y="1816"/>
                  </a:cubicBezTo>
                  <a:cubicBezTo>
                    <a:pt x="0" y="2822"/>
                    <a:pt x="810" y="3632"/>
                    <a:pt x="1815" y="3632"/>
                  </a:cubicBezTo>
                  <a:cubicBezTo>
                    <a:pt x="2820" y="3632"/>
                    <a:pt x="3631" y="2822"/>
                    <a:pt x="3631" y="1816"/>
                  </a:cubicBezTo>
                  <a:cubicBezTo>
                    <a:pt x="3631" y="812"/>
                    <a:pt x="2820" y="1"/>
                    <a:pt x="1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899325" y="4427475"/>
              <a:ext cx="82950" cy="87550"/>
            </a:xfrm>
            <a:custGeom>
              <a:avLst/>
              <a:gdLst/>
              <a:ahLst/>
              <a:cxnLst/>
              <a:rect l="l" t="t" r="r" b="b"/>
              <a:pathLst>
                <a:path w="3318" h="3502" extrusionOk="0">
                  <a:moveTo>
                    <a:pt x="1805" y="1"/>
                  </a:moveTo>
                  <a:lnTo>
                    <a:pt x="1805" y="1"/>
                  </a:lnTo>
                  <a:cubicBezTo>
                    <a:pt x="2356" y="574"/>
                    <a:pt x="2485" y="1470"/>
                    <a:pt x="2053" y="2183"/>
                  </a:cubicBezTo>
                  <a:cubicBezTo>
                    <a:pt x="1711" y="2735"/>
                    <a:pt x="1122" y="3041"/>
                    <a:pt x="522" y="3041"/>
                  </a:cubicBezTo>
                  <a:cubicBezTo>
                    <a:pt x="347" y="3041"/>
                    <a:pt x="171" y="3015"/>
                    <a:pt x="0" y="2961"/>
                  </a:cubicBezTo>
                  <a:lnTo>
                    <a:pt x="0" y="2961"/>
                  </a:lnTo>
                  <a:cubicBezTo>
                    <a:pt x="98" y="3069"/>
                    <a:pt x="216" y="3167"/>
                    <a:pt x="346" y="3242"/>
                  </a:cubicBezTo>
                  <a:cubicBezTo>
                    <a:pt x="637" y="3418"/>
                    <a:pt x="959" y="3502"/>
                    <a:pt x="1277" y="3502"/>
                  </a:cubicBezTo>
                  <a:cubicBezTo>
                    <a:pt x="1881" y="3502"/>
                    <a:pt x="2470" y="3200"/>
                    <a:pt x="2810" y="2648"/>
                  </a:cubicBezTo>
                  <a:cubicBezTo>
                    <a:pt x="3318" y="1806"/>
                    <a:pt x="3059" y="703"/>
                    <a:pt x="2216" y="185"/>
                  </a:cubicBezTo>
                  <a:cubicBezTo>
                    <a:pt x="2075" y="109"/>
                    <a:pt x="1945" y="44"/>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3872975"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1" y="9714"/>
                  </a:lnTo>
                  <a:cubicBezTo>
                    <a:pt x="617" y="9714"/>
                    <a:pt x="790" y="9531"/>
                    <a:pt x="790" y="931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4065050" y="4294025"/>
              <a:ext cx="19750" cy="351225"/>
            </a:xfrm>
            <a:custGeom>
              <a:avLst/>
              <a:gdLst/>
              <a:ahLst/>
              <a:cxnLst/>
              <a:rect l="l" t="t" r="r" b="b"/>
              <a:pathLst>
                <a:path w="790" h="14049" extrusionOk="0">
                  <a:moveTo>
                    <a:pt x="390" y="1"/>
                  </a:moveTo>
                  <a:cubicBezTo>
                    <a:pt x="174" y="1"/>
                    <a:pt x="1" y="185"/>
                    <a:pt x="1" y="401"/>
                  </a:cubicBezTo>
                  <a:lnTo>
                    <a:pt x="1" y="13649"/>
                  </a:lnTo>
                  <a:cubicBezTo>
                    <a:pt x="1" y="13865"/>
                    <a:pt x="174" y="14048"/>
                    <a:pt x="390" y="14048"/>
                  </a:cubicBezTo>
                  <a:lnTo>
                    <a:pt x="400" y="14048"/>
                  </a:lnTo>
                  <a:cubicBezTo>
                    <a:pt x="616" y="14048"/>
                    <a:pt x="789" y="13865"/>
                    <a:pt x="789" y="13649"/>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641000" y="4252425"/>
              <a:ext cx="20000" cy="427125"/>
            </a:xfrm>
            <a:custGeom>
              <a:avLst/>
              <a:gdLst/>
              <a:ahLst/>
              <a:cxnLst/>
              <a:rect l="l" t="t" r="r" b="b"/>
              <a:pathLst>
                <a:path w="800" h="17085" extrusionOk="0">
                  <a:moveTo>
                    <a:pt x="389" y="1"/>
                  </a:moveTo>
                  <a:cubicBezTo>
                    <a:pt x="173" y="1"/>
                    <a:pt x="0" y="185"/>
                    <a:pt x="0" y="401"/>
                  </a:cubicBezTo>
                  <a:lnTo>
                    <a:pt x="0" y="16696"/>
                  </a:lnTo>
                  <a:cubicBezTo>
                    <a:pt x="0" y="16912"/>
                    <a:pt x="173" y="17085"/>
                    <a:pt x="389" y="17085"/>
                  </a:cubicBezTo>
                  <a:lnTo>
                    <a:pt x="411" y="17085"/>
                  </a:lnTo>
                  <a:cubicBezTo>
                    <a:pt x="627" y="17085"/>
                    <a:pt x="800" y="16912"/>
                    <a:pt x="800" y="16696"/>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3904850" y="4315650"/>
              <a:ext cx="20025" cy="307975"/>
            </a:xfrm>
            <a:custGeom>
              <a:avLst/>
              <a:gdLst/>
              <a:ahLst/>
              <a:cxnLst/>
              <a:rect l="l" t="t" r="r" b="b"/>
              <a:pathLst>
                <a:path w="801" h="12319" extrusionOk="0">
                  <a:moveTo>
                    <a:pt x="401" y="0"/>
                  </a:moveTo>
                  <a:cubicBezTo>
                    <a:pt x="185" y="0"/>
                    <a:pt x="0" y="173"/>
                    <a:pt x="0" y="389"/>
                  </a:cubicBezTo>
                  <a:lnTo>
                    <a:pt x="0" y="11930"/>
                  </a:lnTo>
                  <a:cubicBezTo>
                    <a:pt x="0" y="12146"/>
                    <a:pt x="185" y="12319"/>
                    <a:pt x="401"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3744925" y="4277825"/>
              <a:ext cx="20025" cy="383900"/>
            </a:xfrm>
            <a:custGeom>
              <a:avLst/>
              <a:gdLst/>
              <a:ahLst/>
              <a:cxnLst/>
              <a:rect l="l" t="t" r="r" b="b"/>
              <a:pathLst>
                <a:path w="801" h="15356" extrusionOk="0">
                  <a:moveTo>
                    <a:pt x="390" y="0"/>
                  </a:moveTo>
                  <a:cubicBezTo>
                    <a:pt x="173" y="0"/>
                    <a:pt x="1" y="173"/>
                    <a:pt x="1" y="389"/>
                  </a:cubicBezTo>
                  <a:lnTo>
                    <a:pt x="1" y="14955"/>
                  </a:lnTo>
                  <a:cubicBezTo>
                    <a:pt x="1" y="15171"/>
                    <a:pt x="173"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4160950" y="4277825"/>
              <a:ext cx="20000" cy="383900"/>
            </a:xfrm>
            <a:custGeom>
              <a:avLst/>
              <a:gdLst/>
              <a:ahLst/>
              <a:cxnLst/>
              <a:rect l="l" t="t" r="r" b="b"/>
              <a:pathLst>
                <a:path w="800" h="15356" extrusionOk="0">
                  <a:moveTo>
                    <a:pt x="389" y="0"/>
                  </a:moveTo>
                  <a:cubicBezTo>
                    <a:pt x="173" y="0"/>
                    <a:pt x="0" y="173"/>
                    <a:pt x="0" y="389"/>
                  </a:cubicBezTo>
                  <a:lnTo>
                    <a:pt x="0" y="14955"/>
                  </a:lnTo>
                  <a:cubicBezTo>
                    <a:pt x="0" y="15171"/>
                    <a:pt x="173" y="15356"/>
                    <a:pt x="389" y="15356"/>
                  </a:cubicBezTo>
                  <a:lnTo>
                    <a:pt x="400" y="15356"/>
                  </a:lnTo>
                  <a:cubicBezTo>
                    <a:pt x="617" y="15356"/>
                    <a:pt x="800" y="15171"/>
                    <a:pt x="800" y="14955"/>
                  </a:cubicBezTo>
                  <a:lnTo>
                    <a:pt x="800" y="389"/>
                  </a:lnTo>
                  <a:cubicBezTo>
                    <a:pt x="800" y="173"/>
                    <a:pt x="617"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4321150"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4705000" y="4277825"/>
              <a:ext cx="20025" cy="383900"/>
            </a:xfrm>
            <a:custGeom>
              <a:avLst/>
              <a:gdLst/>
              <a:ahLst/>
              <a:cxnLst/>
              <a:rect l="l" t="t" r="r" b="b"/>
              <a:pathLst>
                <a:path w="801" h="15356" extrusionOk="0">
                  <a:moveTo>
                    <a:pt x="390" y="0"/>
                  </a:moveTo>
                  <a:cubicBezTo>
                    <a:pt x="174" y="0"/>
                    <a:pt x="1" y="173"/>
                    <a:pt x="1" y="389"/>
                  </a:cubicBezTo>
                  <a:lnTo>
                    <a:pt x="1" y="14955"/>
                  </a:lnTo>
                  <a:cubicBezTo>
                    <a:pt x="1" y="15171"/>
                    <a:pt x="174" y="15356"/>
                    <a:pt x="390" y="15356"/>
                  </a:cubicBezTo>
                  <a:lnTo>
                    <a:pt x="401" y="15356"/>
                  </a:lnTo>
                  <a:cubicBezTo>
                    <a:pt x="617" y="15356"/>
                    <a:pt x="800" y="15171"/>
                    <a:pt x="800" y="14955"/>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4609125" y="4277825"/>
              <a:ext cx="19725" cy="383900"/>
            </a:xfrm>
            <a:custGeom>
              <a:avLst/>
              <a:gdLst/>
              <a:ahLst/>
              <a:cxnLst/>
              <a:rect l="l" t="t" r="r" b="b"/>
              <a:pathLst>
                <a:path w="789"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47371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3713050"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3680900"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1" y="6095"/>
                    <a:pt x="801" y="5879"/>
                  </a:cubicBezTo>
                  <a:lnTo>
                    <a:pt x="801" y="390"/>
                  </a:lnTo>
                  <a:cubicBezTo>
                    <a:pt x="801"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3649025" y="4401825"/>
              <a:ext cx="19750" cy="135625"/>
            </a:xfrm>
            <a:custGeom>
              <a:avLst/>
              <a:gdLst/>
              <a:ahLst/>
              <a:cxnLst/>
              <a:rect l="l" t="t" r="r" b="b"/>
              <a:pathLst>
                <a:path w="790" h="5425" extrusionOk="0">
                  <a:moveTo>
                    <a:pt x="390" y="1"/>
                  </a:moveTo>
                  <a:cubicBezTo>
                    <a:pt x="174" y="1"/>
                    <a:pt x="1" y="184"/>
                    <a:pt x="1" y="400"/>
                  </a:cubicBezTo>
                  <a:lnTo>
                    <a:pt x="1" y="5025"/>
                  </a:lnTo>
                  <a:cubicBezTo>
                    <a:pt x="1" y="5241"/>
                    <a:pt x="174"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521000" y="4421000"/>
              <a:ext cx="19725" cy="97275"/>
            </a:xfrm>
            <a:custGeom>
              <a:avLst/>
              <a:gdLst/>
              <a:ahLst/>
              <a:cxnLst/>
              <a:rect l="l" t="t" r="r" b="b"/>
              <a:pathLst>
                <a:path w="789" h="3891" extrusionOk="0">
                  <a:moveTo>
                    <a:pt x="389" y="0"/>
                  </a:moveTo>
                  <a:cubicBezTo>
                    <a:pt x="173" y="0"/>
                    <a:pt x="0" y="173"/>
                    <a:pt x="0" y="389"/>
                  </a:cubicBezTo>
                  <a:lnTo>
                    <a:pt x="0" y="3501"/>
                  </a:lnTo>
                  <a:cubicBezTo>
                    <a:pt x="0" y="3717"/>
                    <a:pt x="173" y="3890"/>
                    <a:pt x="389" y="3890"/>
                  </a:cubicBezTo>
                  <a:lnTo>
                    <a:pt x="399" y="3890"/>
                  </a:lnTo>
                  <a:cubicBezTo>
                    <a:pt x="616" y="3890"/>
                    <a:pt x="788" y="3717"/>
                    <a:pt x="788" y="3501"/>
                  </a:cubicBezTo>
                  <a:lnTo>
                    <a:pt x="788" y="389"/>
                  </a:lnTo>
                  <a:cubicBezTo>
                    <a:pt x="788" y="173"/>
                    <a:pt x="61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4928975" y="4432075"/>
              <a:ext cx="20000" cy="75400"/>
            </a:xfrm>
            <a:custGeom>
              <a:avLst/>
              <a:gdLst/>
              <a:ahLst/>
              <a:cxnLst/>
              <a:rect l="l" t="t" r="r" b="b"/>
              <a:pathLst>
                <a:path w="800" h="3016" extrusionOk="0">
                  <a:moveTo>
                    <a:pt x="400" y="1"/>
                  </a:moveTo>
                  <a:cubicBezTo>
                    <a:pt x="183" y="1"/>
                    <a:pt x="0" y="174"/>
                    <a:pt x="0" y="390"/>
                  </a:cubicBezTo>
                  <a:lnTo>
                    <a:pt x="0" y="2616"/>
                  </a:lnTo>
                  <a:cubicBezTo>
                    <a:pt x="0" y="2832"/>
                    <a:pt x="183" y="3015"/>
                    <a:pt x="400" y="3015"/>
                  </a:cubicBezTo>
                  <a:lnTo>
                    <a:pt x="411" y="3015"/>
                  </a:lnTo>
                  <a:cubicBezTo>
                    <a:pt x="627" y="3015"/>
                    <a:pt x="800" y="2832"/>
                    <a:pt x="800" y="2616"/>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3616875" y="4365875"/>
              <a:ext cx="20025" cy="207500"/>
            </a:xfrm>
            <a:custGeom>
              <a:avLst/>
              <a:gdLst/>
              <a:ahLst/>
              <a:cxnLst/>
              <a:rect l="l" t="t" r="r" b="b"/>
              <a:pathLst>
                <a:path w="801" h="8300" extrusionOk="0">
                  <a:moveTo>
                    <a:pt x="390" y="1"/>
                  </a:moveTo>
                  <a:cubicBezTo>
                    <a:pt x="174" y="1"/>
                    <a:pt x="1" y="174"/>
                    <a:pt x="1" y="390"/>
                  </a:cubicBezTo>
                  <a:lnTo>
                    <a:pt x="1" y="7911"/>
                  </a:lnTo>
                  <a:cubicBezTo>
                    <a:pt x="1" y="8127"/>
                    <a:pt x="174" y="8300"/>
                    <a:pt x="390" y="8300"/>
                  </a:cubicBezTo>
                  <a:lnTo>
                    <a:pt x="401" y="8300"/>
                  </a:lnTo>
                  <a:cubicBezTo>
                    <a:pt x="617" y="8300"/>
                    <a:pt x="800" y="8127"/>
                    <a:pt x="800" y="7911"/>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864925"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8" y="6095"/>
                    <a:pt x="800" y="5911"/>
                    <a:pt x="800" y="5695"/>
                  </a:cubicBezTo>
                  <a:lnTo>
                    <a:pt x="800" y="400"/>
                  </a:lnTo>
                  <a:cubicBezTo>
                    <a:pt x="800" y="184"/>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4897100" y="4415050"/>
              <a:ext cx="20000" cy="109175"/>
            </a:xfrm>
            <a:custGeom>
              <a:avLst/>
              <a:gdLst/>
              <a:ahLst/>
              <a:cxnLst/>
              <a:rect l="l" t="t" r="r" b="b"/>
              <a:pathLst>
                <a:path w="800" h="4367" extrusionOk="0">
                  <a:moveTo>
                    <a:pt x="389" y="1"/>
                  </a:moveTo>
                  <a:cubicBezTo>
                    <a:pt x="173" y="1"/>
                    <a:pt x="0" y="173"/>
                    <a:pt x="0" y="390"/>
                  </a:cubicBezTo>
                  <a:lnTo>
                    <a:pt x="0" y="3977"/>
                  </a:lnTo>
                  <a:cubicBezTo>
                    <a:pt x="0" y="4193"/>
                    <a:pt x="173" y="4366"/>
                    <a:pt x="389" y="4366"/>
                  </a:cubicBezTo>
                  <a:lnTo>
                    <a:pt x="400" y="4366"/>
                  </a:lnTo>
                  <a:cubicBezTo>
                    <a:pt x="616" y="4366"/>
                    <a:pt x="800" y="4193"/>
                    <a:pt x="800" y="3977"/>
                  </a:cubicBezTo>
                  <a:lnTo>
                    <a:pt x="800" y="390"/>
                  </a:lnTo>
                  <a:cubicBezTo>
                    <a:pt x="800"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833050" y="4373725"/>
              <a:ext cx="20025" cy="191825"/>
            </a:xfrm>
            <a:custGeom>
              <a:avLst/>
              <a:gdLst/>
              <a:ahLst/>
              <a:cxnLst/>
              <a:rect l="l" t="t" r="r" b="b"/>
              <a:pathLst>
                <a:path w="801" h="7673" extrusionOk="0">
                  <a:moveTo>
                    <a:pt x="390" y="1"/>
                  </a:moveTo>
                  <a:cubicBezTo>
                    <a:pt x="174" y="1"/>
                    <a:pt x="1" y="174"/>
                    <a:pt x="1" y="390"/>
                  </a:cubicBezTo>
                  <a:lnTo>
                    <a:pt x="1" y="7284"/>
                  </a:lnTo>
                  <a:cubicBezTo>
                    <a:pt x="1" y="7500"/>
                    <a:pt x="174"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801175" y="4415875"/>
              <a:ext cx="19750" cy="107550"/>
            </a:xfrm>
            <a:custGeom>
              <a:avLst/>
              <a:gdLst/>
              <a:ahLst/>
              <a:cxnLst/>
              <a:rect l="l" t="t" r="r" b="b"/>
              <a:pathLst>
                <a:path w="790" h="4302" extrusionOk="0">
                  <a:moveTo>
                    <a:pt x="390" y="0"/>
                  </a:moveTo>
                  <a:cubicBezTo>
                    <a:pt x="174" y="0"/>
                    <a:pt x="1" y="173"/>
                    <a:pt x="1" y="389"/>
                  </a:cubicBezTo>
                  <a:lnTo>
                    <a:pt x="1" y="3912"/>
                  </a:lnTo>
                  <a:cubicBezTo>
                    <a:pt x="1" y="4128"/>
                    <a:pt x="174" y="4301"/>
                    <a:pt x="390" y="4301"/>
                  </a:cubicBezTo>
                  <a:lnTo>
                    <a:pt x="401" y="4301"/>
                  </a:lnTo>
                  <a:cubicBezTo>
                    <a:pt x="617" y="4301"/>
                    <a:pt x="790" y="4128"/>
                    <a:pt x="790" y="3912"/>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769050" y="4390200"/>
              <a:ext cx="20000" cy="158875"/>
            </a:xfrm>
            <a:custGeom>
              <a:avLst/>
              <a:gdLst/>
              <a:ahLst/>
              <a:cxnLst/>
              <a:rect l="l" t="t" r="r" b="b"/>
              <a:pathLst>
                <a:path w="800" h="6355" extrusionOk="0">
                  <a:moveTo>
                    <a:pt x="389" y="0"/>
                  </a:moveTo>
                  <a:cubicBezTo>
                    <a:pt x="173" y="0"/>
                    <a:pt x="0" y="173"/>
                    <a:pt x="0" y="389"/>
                  </a:cubicBezTo>
                  <a:lnTo>
                    <a:pt x="0" y="5965"/>
                  </a:lnTo>
                  <a:cubicBezTo>
                    <a:pt x="0" y="6181"/>
                    <a:pt x="173" y="6354"/>
                    <a:pt x="389" y="6354"/>
                  </a:cubicBezTo>
                  <a:lnTo>
                    <a:pt x="400" y="6354"/>
                  </a:lnTo>
                  <a:cubicBezTo>
                    <a:pt x="616" y="6354"/>
                    <a:pt x="800" y="6181"/>
                    <a:pt x="800" y="5965"/>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3328900" y="4335900"/>
              <a:ext cx="19750" cy="267725"/>
            </a:xfrm>
            <a:custGeom>
              <a:avLst/>
              <a:gdLst/>
              <a:ahLst/>
              <a:cxnLst/>
              <a:rect l="l" t="t" r="r" b="b"/>
              <a:pathLst>
                <a:path w="790" h="10709" extrusionOk="0">
                  <a:moveTo>
                    <a:pt x="390" y="1"/>
                  </a:moveTo>
                  <a:cubicBezTo>
                    <a:pt x="174" y="1"/>
                    <a:pt x="1" y="174"/>
                    <a:pt x="1" y="390"/>
                  </a:cubicBezTo>
                  <a:lnTo>
                    <a:pt x="1" y="10310"/>
                  </a:lnTo>
                  <a:cubicBezTo>
                    <a:pt x="1" y="10526"/>
                    <a:pt x="174" y="10709"/>
                    <a:pt x="390" y="10709"/>
                  </a:cubicBezTo>
                  <a:lnTo>
                    <a:pt x="401" y="10709"/>
                  </a:lnTo>
                  <a:cubicBezTo>
                    <a:pt x="617" y="10709"/>
                    <a:pt x="790" y="10526"/>
                    <a:pt x="790" y="1031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3456950" y="4393450"/>
              <a:ext cx="19750" cy="152375"/>
            </a:xfrm>
            <a:custGeom>
              <a:avLst/>
              <a:gdLst/>
              <a:ahLst/>
              <a:cxnLst/>
              <a:rect l="l" t="t" r="r" b="b"/>
              <a:pathLst>
                <a:path w="790" h="6095" extrusionOk="0">
                  <a:moveTo>
                    <a:pt x="390" y="0"/>
                  </a:moveTo>
                  <a:cubicBezTo>
                    <a:pt x="174" y="0"/>
                    <a:pt x="1" y="184"/>
                    <a:pt x="1" y="400"/>
                  </a:cubicBezTo>
                  <a:lnTo>
                    <a:pt x="1" y="5695"/>
                  </a:lnTo>
                  <a:cubicBezTo>
                    <a:pt x="1" y="5911"/>
                    <a:pt x="174" y="6095"/>
                    <a:pt x="390" y="6095"/>
                  </a:cubicBezTo>
                  <a:lnTo>
                    <a:pt x="401" y="6095"/>
                  </a:lnTo>
                  <a:cubicBezTo>
                    <a:pt x="617" y="6095"/>
                    <a:pt x="790" y="5911"/>
                    <a:pt x="790" y="5695"/>
                  </a:cubicBezTo>
                  <a:lnTo>
                    <a:pt x="790" y="400"/>
                  </a:lnTo>
                  <a:cubicBezTo>
                    <a:pt x="790" y="184"/>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88825" y="4415050"/>
              <a:ext cx="20025" cy="109175"/>
            </a:xfrm>
            <a:custGeom>
              <a:avLst/>
              <a:gdLst/>
              <a:ahLst/>
              <a:cxnLst/>
              <a:rect l="l" t="t" r="r" b="b"/>
              <a:pathLst>
                <a:path w="801" h="4367" extrusionOk="0">
                  <a:moveTo>
                    <a:pt x="401" y="1"/>
                  </a:moveTo>
                  <a:cubicBezTo>
                    <a:pt x="185" y="1"/>
                    <a:pt x="1" y="173"/>
                    <a:pt x="1" y="390"/>
                  </a:cubicBezTo>
                  <a:lnTo>
                    <a:pt x="1" y="3977"/>
                  </a:lnTo>
                  <a:cubicBezTo>
                    <a:pt x="1" y="4193"/>
                    <a:pt x="185" y="4366"/>
                    <a:pt x="401" y="4366"/>
                  </a:cubicBezTo>
                  <a:lnTo>
                    <a:pt x="411" y="4366"/>
                  </a:lnTo>
                  <a:cubicBezTo>
                    <a:pt x="627" y="4366"/>
                    <a:pt x="800" y="4193"/>
                    <a:pt x="800" y="3977"/>
                  </a:cubicBezTo>
                  <a:lnTo>
                    <a:pt x="800" y="390"/>
                  </a:lnTo>
                  <a:cubicBezTo>
                    <a:pt x="800" y="173"/>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3424825" y="4373725"/>
              <a:ext cx="20000" cy="191825"/>
            </a:xfrm>
            <a:custGeom>
              <a:avLst/>
              <a:gdLst/>
              <a:ahLst/>
              <a:cxnLst/>
              <a:rect l="l" t="t" r="r" b="b"/>
              <a:pathLst>
                <a:path w="800" h="7673" extrusionOk="0">
                  <a:moveTo>
                    <a:pt x="400" y="1"/>
                  </a:moveTo>
                  <a:cubicBezTo>
                    <a:pt x="183" y="1"/>
                    <a:pt x="0" y="174"/>
                    <a:pt x="0" y="390"/>
                  </a:cubicBezTo>
                  <a:lnTo>
                    <a:pt x="0" y="7284"/>
                  </a:lnTo>
                  <a:cubicBezTo>
                    <a:pt x="0" y="7500"/>
                    <a:pt x="183" y="7673"/>
                    <a:pt x="400" y="7673"/>
                  </a:cubicBezTo>
                  <a:lnTo>
                    <a:pt x="411" y="7673"/>
                  </a:lnTo>
                  <a:cubicBezTo>
                    <a:pt x="627" y="7673"/>
                    <a:pt x="800" y="7500"/>
                    <a:pt x="800" y="72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3392950" y="4415875"/>
              <a:ext cx="19725" cy="107550"/>
            </a:xfrm>
            <a:custGeom>
              <a:avLst/>
              <a:gdLst/>
              <a:ahLst/>
              <a:cxnLst/>
              <a:rect l="l" t="t" r="r" b="b"/>
              <a:pathLst>
                <a:path w="789" h="4302" extrusionOk="0">
                  <a:moveTo>
                    <a:pt x="389" y="0"/>
                  </a:moveTo>
                  <a:cubicBezTo>
                    <a:pt x="173" y="0"/>
                    <a:pt x="0" y="173"/>
                    <a:pt x="0" y="389"/>
                  </a:cubicBezTo>
                  <a:lnTo>
                    <a:pt x="0" y="3912"/>
                  </a:lnTo>
                  <a:cubicBezTo>
                    <a:pt x="0" y="4128"/>
                    <a:pt x="173" y="4301"/>
                    <a:pt x="389" y="4301"/>
                  </a:cubicBezTo>
                  <a:lnTo>
                    <a:pt x="400" y="4301"/>
                  </a:lnTo>
                  <a:cubicBezTo>
                    <a:pt x="616" y="4301"/>
                    <a:pt x="789" y="4128"/>
                    <a:pt x="789" y="3912"/>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360775" y="4390200"/>
              <a:ext cx="20025" cy="158875"/>
            </a:xfrm>
            <a:custGeom>
              <a:avLst/>
              <a:gdLst/>
              <a:ahLst/>
              <a:cxnLst/>
              <a:rect l="l" t="t" r="r" b="b"/>
              <a:pathLst>
                <a:path w="801" h="6355" extrusionOk="0">
                  <a:moveTo>
                    <a:pt x="401" y="0"/>
                  </a:moveTo>
                  <a:cubicBezTo>
                    <a:pt x="185" y="0"/>
                    <a:pt x="1" y="173"/>
                    <a:pt x="1" y="389"/>
                  </a:cubicBezTo>
                  <a:lnTo>
                    <a:pt x="1" y="5965"/>
                  </a:lnTo>
                  <a:cubicBezTo>
                    <a:pt x="1" y="6181"/>
                    <a:pt x="185" y="6354"/>
                    <a:pt x="401" y="6354"/>
                  </a:cubicBezTo>
                  <a:lnTo>
                    <a:pt x="411" y="6354"/>
                  </a:lnTo>
                  <a:cubicBezTo>
                    <a:pt x="628" y="6354"/>
                    <a:pt x="800" y="6181"/>
                    <a:pt x="800" y="5965"/>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32900" y="4335900"/>
              <a:ext cx="20000" cy="267725"/>
            </a:xfrm>
            <a:custGeom>
              <a:avLst/>
              <a:gdLst/>
              <a:ahLst/>
              <a:cxnLst/>
              <a:rect l="l" t="t" r="r" b="b"/>
              <a:pathLst>
                <a:path w="800" h="10709" extrusionOk="0">
                  <a:moveTo>
                    <a:pt x="401" y="1"/>
                  </a:moveTo>
                  <a:cubicBezTo>
                    <a:pt x="184" y="1"/>
                    <a:pt x="0" y="174"/>
                    <a:pt x="0" y="390"/>
                  </a:cubicBezTo>
                  <a:lnTo>
                    <a:pt x="0" y="10310"/>
                  </a:lnTo>
                  <a:cubicBezTo>
                    <a:pt x="0" y="10526"/>
                    <a:pt x="184" y="10709"/>
                    <a:pt x="401"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129075" y="4335900"/>
              <a:ext cx="19750" cy="267725"/>
            </a:xfrm>
            <a:custGeom>
              <a:avLst/>
              <a:gdLst/>
              <a:ahLst/>
              <a:cxnLst/>
              <a:rect l="l" t="t" r="r" b="b"/>
              <a:pathLst>
                <a:path w="790" h="10709" extrusionOk="0">
                  <a:moveTo>
                    <a:pt x="389" y="1"/>
                  </a:moveTo>
                  <a:cubicBezTo>
                    <a:pt x="173" y="1"/>
                    <a:pt x="0" y="174"/>
                    <a:pt x="0" y="390"/>
                  </a:cubicBezTo>
                  <a:lnTo>
                    <a:pt x="0" y="10310"/>
                  </a:lnTo>
                  <a:cubicBezTo>
                    <a:pt x="0" y="10526"/>
                    <a:pt x="173" y="10709"/>
                    <a:pt x="389" y="10709"/>
                  </a:cubicBezTo>
                  <a:lnTo>
                    <a:pt x="400" y="10709"/>
                  </a:lnTo>
                  <a:cubicBezTo>
                    <a:pt x="617" y="10709"/>
                    <a:pt x="789" y="10526"/>
                    <a:pt x="789" y="1031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001025" y="4427225"/>
              <a:ext cx="19750" cy="85100"/>
            </a:xfrm>
            <a:custGeom>
              <a:avLst/>
              <a:gdLst/>
              <a:ahLst/>
              <a:cxnLst/>
              <a:rect l="l" t="t" r="r" b="b"/>
              <a:pathLst>
                <a:path w="790" h="3404" extrusionOk="0">
                  <a:moveTo>
                    <a:pt x="389" y="0"/>
                  </a:moveTo>
                  <a:cubicBezTo>
                    <a:pt x="173" y="0"/>
                    <a:pt x="0" y="173"/>
                    <a:pt x="0" y="389"/>
                  </a:cubicBezTo>
                  <a:lnTo>
                    <a:pt x="0" y="3004"/>
                  </a:lnTo>
                  <a:cubicBezTo>
                    <a:pt x="0" y="3220"/>
                    <a:pt x="173" y="3404"/>
                    <a:pt x="389"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968875" y="4404775"/>
              <a:ext cx="20025" cy="129700"/>
            </a:xfrm>
            <a:custGeom>
              <a:avLst/>
              <a:gdLst/>
              <a:ahLst/>
              <a:cxnLst/>
              <a:rect l="l" t="t" r="r" b="b"/>
              <a:pathLst>
                <a:path w="801" h="5188" extrusionOk="0">
                  <a:moveTo>
                    <a:pt x="400" y="1"/>
                  </a:moveTo>
                  <a:cubicBezTo>
                    <a:pt x="184" y="1"/>
                    <a:pt x="1" y="185"/>
                    <a:pt x="1" y="401"/>
                  </a:cubicBezTo>
                  <a:lnTo>
                    <a:pt x="1" y="4788"/>
                  </a:lnTo>
                  <a:cubicBezTo>
                    <a:pt x="1" y="5004"/>
                    <a:pt x="184" y="5188"/>
                    <a:pt x="400" y="5188"/>
                  </a:cubicBezTo>
                  <a:lnTo>
                    <a:pt x="411" y="5188"/>
                  </a:lnTo>
                  <a:cubicBezTo>
                    <a:pt x="628" y="5188"/>
                    <a:pt x="800" y="5004"/>
                    <a:pt x="800" y="4788"/>
                  </a:cubicBezTo>
                  <a:lnTo>
                    <a:pt x="800" y="401"/>
                  </a:lnTo>
                  <a:cubicBezTo>
                    <a:pt x="800" y="185"/>
                    <a:pt x="628"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585000" y="4384525"/>
              <a:ext cx="19750" cy="170225"/>
            </a:xfrm>
            <a:custGeom>
              <a:avLst/>
              <a:gdLst/>
              <a:ahLst/>
              <a:cxnLst/>
              <a:rect l="l" t="t" r="r" b="b"/>
              <a:pathLst>
                <a:path w="790" h="6809" extrusionOk="0">
                  <a:moveTo>
                    <a:pt x="390" y="1"/>
                  </a:moveTo>
                  <a:cubicBezTo>
                    <a:pt x="173" y="1"/>
                    <a:pt x="1" y="174"/>
                    <a:pt x="1" y="390"/>
                  </a:cubicBezTo>
                  <a:lnTo>
                    <a:pt x="1" y="6420"/>
                  </a:lnTo>
                  <a:cubicBezTo>
                    <a:pt x="1" y="6636"/>
                    <a:pt x="173" y="6809"/>
                    <a:pt x="390" y="6809"/>
                  </a:cubicBezTo>
                  <a:lnTo>
                    <a:pt x="401" y="6809"/>
                  </a:lnTo>
                  <a:cubicBezTo>
                    <a:pt x="617" y="6809"/>
                    <a:pt x="790" y="6636"/>
                    <a:pt x="790" y="6420"/>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552875" y="4401825"/>
              <a:ext cx="20000" cy="135625"/>
            </a:xfrm>
            <a:custGeom>
              <a:avLst/>
              <a:gdLst/>
              <a:ahLst/>
              <a:cxnLst/>
              <a:rect l="l" t="t" r="r" b="b"/>
              <a:pathLst>
                <a:path w="800" h="5425" extrusionOk="0">
                  <a:moveTo>
                    <a:pt x="389" y="1"/>
                  </a:moveTo>
                  <a:cubicBezTo>
                    <a:pt x="173" y="1"/>
                    <a:pt x="0" y="184"/>
                    <a:pt x="0" y="400"/>
                  </a:cubicBezTo>
                  <a:lnTo>
                    <a:pt x="0" y="5025"/>
                  </a:lnTo>
                  <a:cubicBezTo>
                    <a:pt x="0" y="5241"/>
                    <a:pt x="173" y="5425"/>
                    <a:pt x="389" y="5425"/>
                  </a:cubicBezTo>
                  <a:lnTo>
                    <a:pt x="411" y="5425"/>
                  </a:lnTo>
                  <a:cubicBezTo>
                    <a:pt x="627" y="5425"/>
                    <a:pt x="800" y="5241"/>
                    <a:pt x="800" y="5025"/>
                  </a:cubicBezTo>
                  <a:lnTo>
                    <a:pt x="800" y="400"/>
                  </a:lnTo>
                  <a:cubicBezTo>
                    <a:pt x="800" y="18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00850" y="4421000"/>
              <a:ext cx="20025" cy="97275"/>
            </a:xfrm>
            <a:custGeom>
              <a:avLst/>
              <a:gdLst/>
              <a:ahLst/>
              <a:cxnLst/>
              <a:rect l="l" t="t" r="r" b="b"/>
              <a:pathLst>
                <a:path w="801" h="3891" extrusionOk="0">
                  <a:moveTo>
                    <a:pt x="390" y="0"/>
                  </a:moveTo>
                  <a:cubicBezTo>
                    <a:pt x="174" y="0"/>
                    <a:pt x="1" y="173"/>
                    <a:pt x="1" y="389"/>
                  </a:cubicBezTo>
                  <a:lnTo>
                    <a:pt x="1" y="3501"/>
                  </a:lnTo>
                  <a:cubicBezTo>
                    <a:pt x="1" y="3717"/>
                    <a:pt x="174" y="3890"/>
                    <a:pt x="390" y="3890"/>
                  </a:cubicBezTo>
                  <a:lnTo>
                    <a:pt x="401" y="3890"/>
                  </a:lnTo>
                  <a:cubicBezTo>
                    <a:pt x="617" y="3890"/>
                    <a:pt x="800" y="3717"/>
                    <a:pt x="800" y="3501"/>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296775" y="4365875"/>
              <a:ext cx="20000" cy="207500"/>
            </a:xfrm>
            <a:custGeom>
              <a:avLst/>
              <a:gdLst/>
              <a:ahLst/>
              <a:cxnLst/>
              <a:rect l="l" t="t" r="r" b="b"/>
              <a:pathLst>
                <a:path w="800" h="8300" extrusionOk="0">
                  <a:moveTo>
                    <a:pt x="400" y="1"/>
                  </a:moveTo>
                  <a:cubicBezTo>
                    <a:pt x="184" y="1"/>
                    <a:pt x="0" y="174"/>
                    <a:pt x="0" y="390"/>
                  </a:cubicBezTo>
                  <a:lnTo>
                    <a:pt x="0" y="7911"/>
                  </a:lnTo>
                  <a:cubicBezTo>
                    <a:pt x="0" y="8127"/>
                    <a:pt x="184" y="8300"/>
                    <a:pt x="400" y="8300"/>
                  </a:cubicBezTo>
                  <a:lnTo>
                    <a:pt x="411" y="8300"/>
                  </a:lnTo>
                  <a:cubicBezTo>
                    <a:pt x="627" y="8300"/>
                    <a:pt x="800" y="8127"/>
                    <a:pt x="800" y="7911"/>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136850" y="4393450"/>
              <a:ext cx="20000" cy="152375"/>
            </a:xfrm>
            <a:custGeom>
              <a:avLst/>
              <a:gdLst/>
              <a:ahLst/>
              <a:cxnLst/>
              <a:rect l="l" t="t" r="r" b="b"/>
              <a:pathLst>
                <a:path w="800" h="6095" extrusionOk="0">
                  <a:moveTo>
                    <a:pt x="389" y="0"/>
                  </a:moveTo>
                  <a:cubicBezTo>
                    <a:pt x="173" y="0"/>
                    <a:pt x="0" y="184"/>
                    <a:pt x="0" y="400"/>
                  </a:cubicBezTo>
                  <a:lnTo>
                    <a:pt x="0" y="5695"/>
                  </a:lnTo>
                  <a:cubicBezTo>
                    <a:pt x="0" y="5911"/>
                    <a:pt x="173" y="6095"/>
                    <a:pt x="389" y="6095"/>
                  </a:cubicBezTo>
                  <a:lnTo>
                    <a:pt x="400" y="6095"/>
                  </a:lnTo>
                  <a:cubicBezTo>
                    <a:pt x="616" y="6095"/>
                    <a:pt x="800" y="5911"/>
                    <a:pt x="800" y="5695"/>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168975" y="4415050"/>
              <a:ext cx="19775" cy="109175"/>
            </a:xfrm>
            <a:custGeom>
              <a:avLst/>
              <a:gdLst/>
              <a:ahLst/>
              <a:cxnLst/>
              <a:rect l="l" t="t" r="r" b="b"/>
              <a:pathLst>
                <a:path w="791" h="4367" extrusionOk="0">
                  <a:moveTo>
                    <a:pt x="390" y="1"/>
                  </a:moveTo>
                  <a:cubicBezTo>
                    <a:pt x="174" y="1"/>
                    <a:pt x="1" y="173"/>
                    <a:pt x="1" y="390"/>
                  </a:cubicBezTo>
                  <a:lnTo>
                    <a:pt x="1" y="3977"/>
                  </a:lnTo>
                  <a:cubicBezTo>
                    <a:pt x="1" y="4193"/>
                    <a:pt x="174" y="4366"/>
                    <a:pt x="390" y="4366"/>
                  </a:cubicBezTo>
                  <a:lnTo>
                    <a:pt x="401" y="4366"/>
                  </a:lnTo>
                  <a:cubicBezTo>
                    <a:pt x="617" y="4366"/>
                    <a:pt x="790" y="4193"/>
                    <a:pt x="790" y="3977"/>
                  </a:cubicBezTo>
                  <a:lnTo>
                    <a:pt x="790" y="390"/>
                  </a:lnTo>
                  <a:cubicBezTo>
                    <a:pt x="790" y="173"/>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104975" y="4373725"/>
              <a:ext cx="19725" cy="191825"/>
            </a:xfrm>
            <a:custGeom>
              <a:avLst/>
              <a:gdLst/>
              <a:ahLst/>
              <a:cxnLst/>
              <a:rect l="l" t="t" r="r" b="b"/>
              <a:pathLst>
                <a:path w="789" h="7673" extrusionOk="0">
                  <a:moveTo>
                    <a:pt x="389" y="1"/>
                  </a:moveTo>
                  <a:cubicBezTo>
                    <a:pt x="173" y="1"/>
                    <a:pt x="0" y="174"/>
                    <a:pt x="0" y="390"/>
                  </a:cubicBezTo>
                  <a:lnTo>
                    <a:pt x="0" y="7284"/>
                  </a:lnTo>
                  <a:cubicBezTo>
                    <a:pt x="0" y="7500"/>
                    <a:pt x="173" y="7673"/>
                    <a:pt x="389" y="7673"/>
                  </a:cubicBezTo>
                  <a:lnTo>
                    <a:pt x="400" y="7673"/>
                  </a:lnTo>
                  <a:cubicBezTo>
                    <a:pt x="616" y="7673"/>
                    <a:pt x="789" y="7500"/>
                    <a:pt x="789" y="72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072800" y="4415875"/>
              <a:ext cx="20025" cy="107550"/>
            </a:xfrm>
            <a:custGeom>
              <a:avLst/>
              <a:gdLst/>
              <a:ahLst/>
              <a:cxnLst/>
              <a:rect l="l" t="t" r="r" b="b"/>
              <a:pathLst>
                <a:path w="801" h="4302" extrusionOk="0">
                  <a:moveTo>
                    <a:pt x="390" y="0"/>
                  </a:moveTo>
                  <a:cubicBezTo>
                    <a:pt x="174" y="0"/>
                    <a:pt x="1" y="173"/>
                    <a:pt x="1" y="389"/>
                  </a:cubicBezTo>
                  <a:lnTo>
                    <a:pt x="1" y="3912"/>
                  </a:lnTo>
                  <a:cubicBezTo>
                    <a:pt x="1" y="4128"/>
                    <a:pt x="174" y="4301"/>
                    <a:pt x="390" y="4301"/>
                  </a:cubicBezTo>
                  <a:lnTo>
                    <a:pt x="401" y="4301"/>
                  </a:lnTo>
                  <a:cubicBezTo>
                    <a:pt x="617" y="4301"/>
                    <a:pt x="801" y="4128"/>
                    <a:pt x="801" y="3912"/>
                  </a:cubicBezTo>
                  <a:lnTo>
                    <a:pt x="801" y="389"/>
                  </a:lnTo>
                  <a:cubicBezTo>
                    <a:pt x="801"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264900" y="4384525"/>
              <a:ext cx="20000" cy="170225"/>
            </a:xfrm>
            <a:custGeom>
              <a:avLst/>
              <a:gdLst/>
              <a:ahLst/>
              <a:cxnLst/>
              <a:rect l="l" t="t" r="r" b="b"/>
              <a:pathLst>
                <a:path w="800" h="6809" extrusionOk="0">
                  <a:moveTo>
                    <a:pt x="389" y="1"/>
                  </a:moveTo>
                  <a:cubicBezTo>
                    <a:pt x="173" y="1"/>
                    <a:pt x="0" y="174"/>
                    <a:pt x="0" y="390"/>
                  </a:cubicBezTo>
                  <a:lnTo>
                    <a:pt x="0" y="6420"/>
                  </a:lnTo>
                  <a:cubicBezTo>
                    <a:pt x="0" y="6636"/>
                    <a:pt x="173" y="6809"/>
                    <a:pt x="389" y="6809"/>
                  </a:cubicBezTo>
                  <a:lnTo>
                    <a:pt x="400" y="6809"/>
                  </a:lnTo>
                  <a:cubicBezTo>
                    <a:pt x="616" y="6809"/>
                    <a:pt x="800" y="6636"/>
                    <a:pt x="800" y="6420"/>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233025" y="4401825"/>
              <a:ext cx="19725" cy="135625"/>
            </a:xfrm>
            <a:custGeom>
              <a:avLst/>
              <a:gdLst/>
              <a:ahLst/>
              <a:cxnLst/>
              <a:rect l="l" t="t" r="r" b="b"/>
              <a:pathLst>
                <a:path w="789" h="5425" extrusionOk="0">
                  <a:moveTo>
                    <a:pt x="389" y="1"/>
                  </a:moveTo>
                  <a:cubicBezTo>
                    <a:pt x="173" y="1"/>
                    <a:pt x="0" y="184"/>
                    <a:pt x="0" y="400"/>
                  </a:cubicBezTo>
                  <a:lnTo>
                    <a:pt x="0" y="5025"/>
                  </a:lnTo>
                  <a:cubicBezTo>
                    <a:pt x="0" y="5241"/>
                    <a:pt x="173" y="5425"/>
                    <a:pt x="389"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937000" y="4377525"/>
              <a:ext cx="19750" cy="184250"/>
            </a:xfrm>
            <a:custGeom>
              <a:avLst/>
              <a:gdLst/>
              <a:ahLst/>
              <a:cxnLst/>
              <a:rect l="l" t="t" r="r" b="b"/>
              <a:pathLst>
                <a:path w="790" h="7370" extrusionOk="0">
                  <a:moveTo>
                    <a:pt x="390" y="0"/>
                  </a:moveTo>
                  <a:cubicBezTo>
                    <a:pt x="174" y="0"/>
                    <a:pt x="1" y="173"/>
                    <a:pt x="1" y="389"/>
                  </a:cubicBezTo>
                  <a:lnTo>
                    <a:pt x="1" y="6981"/>
                  </a:lnTo>
                  <a:cubicBezTo>
                    <a:pt x="1" y="7197"/>
                    <a:pt x="174" y="7370"/>
                    <a:pt x="390"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257125" y="4411275"/>
              <a:ext cx="19750" cy="116725"/>
            </a:xfrm>
            <a:custGeom>
              <a:avLst/>
              <a:gdLst/>
              <a:ahLst/>
              <a:cxnLst/>
              <a:rect l="l" t="t" r="r" b="b"/>
              <a:pathLst>
                <a:path w="790" h="4669" extrusionOk="0">
                  <a:moveTo>
                    <a:pt x="389" y="0"/>
                  </a:moveTo>
                  <a:cubicBezTo>
                    <a:pt x="173" y="0"/>
                    <a:pt x="0" y="173"/>
                    <a:pt x="0" y="389"/>
                  </a:cubicBezTo>
                  <a:lnTo>
                    <a:pt x="0" y="4279"/>
                  </a:lnTo>
                  <a:cubicBezTo>
                    <a:pt x="0" y="4495"/>
                    <a:pt x="173" y="4668"/>
                    <a:pt x="389" y="4668"/>
                  </a:cubicBezTo>
                  <a:lnTo>
                    <a:pt x="400" y="4668"/>
                  </a:lnTo>
                  <a:cubicBezTo>
                    <a:pt x="616" y="4668"/>
                    <a:pt x="789" y="4495"/>
                    <a:pt x="789" y="4279"/>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289000" y="4362375"/>
              <a:ext cx="20000" cy="214525"/>
            </a:xfrm>
            <a:custGeom>
              <a:avLst/>
              <a:gdLst/>
              <a:ahLst/>
              <a:cxnLst/>
              <a:rect l="l" t="t" r="r" b="b"/>
              <a:pathLst>
                <a:path w="800" h="8581" extrusionOk="0">
                  <a:moveTo>
                    <a:pt x="389" y="1"/>
                  </a:moveTo>
                  <a:cubicBezTo>
                    <a:pt x="173" y="1"/>
                    <a:pt x="0" y="184"/>
                    <a:pt x="0" y="400"/>
                  </a:cubicBezTo>
                  <a:lnTo>
                    <a:pt x="0" y="8180"/>
                  </a:lnTo>
                  <a:cubicBezTo>
                    <a:pt x="0" y="8397"/>
                    <a:pt x="173" y="8581"/>
                    <a:pt x="389" y="8581"/>
                  </a:cubicBezTo>
                  <a:lnTo>
                    <a:pt x="400" y="8581"/>
                  </a:lnTo>
                  <a:cubicBezTo>
                    <a:pt x="616" y="8581"/>
                    <a:pt x="800" y="8397"/>
                    <a:pt x="800" y="8180"/>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353025" y="4331050"/>
              <a:ext cx="20025" cy="277200"/>
            </a:xfrm>
            <a:custGeom>
              <a:avLst/>
              <a:gdLst/>
              <a:ahLst/>
              <a:cxnLst/>
              <a:rect l="l" t="t" r="r" b="b"/>
              <a:pathLst>
                <a:path w="801" h="11088" extrusionOk="0">
                  <a:moveTo>
                    <a:pt x="390" y="0"/>
                  </a:moveTo>
                  <a:cubicBezTo>
                    <a:pt x="173" y="0"/>
                    <a:pt x="1" y="184"/>
                    <a:pt x="1" y="400"/>
                  </a:cubicBezTo>
                  <a:lnTo>
                    <a:pt x="1" y="10698"/>
                  </a:lnTo>
                  <a:cubicBezTo>
                    <a:pt x="1" y="10914"/>
                    <a:pt x="173" y="11087"/>
                    <a:pt x="390" y="11087"/>
                  </a:cubicBezTo>
                  <a:lnTo>
                    <a:pt x="400" y="11087"/>
                  </a:lnTo>
                  <a:cubicBezTo>
                    <a:pt x="616" y="11087"/>
                    <a:pt x="800" y="10914"/>
                    <a:pt x="800" y="10698"/>
                  </a:cubicBezTo>
                  <a:lnTo>
                    <a:pt x="800" y="400"/>
                  </a:lnTo>
                  <a:cubicBezTo>
                    <a:pt x="800" y="184"/>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224975" y="4384800"/>
              <a:ext cx="20025" cy="169675"/>
            </a:xfrm>
            <a:custGeom>
              <a:avLst/>
              <a:gdLst/>
              <a:ahLst/>
              <a:cxnLst/>
              <a:rect l="l" t="t" r="r" b="b"/>
              <a:pathLst>
                <a:path w="801" h="6787" extrusionOk="0">
                  <a:moveTo>
                    <a:pt x="390" y="0"/>
                  </a:moveTo>
                  <a:cubicBezTo>
                    <a:pt x="174" y="0"/>
                    <a:pt x="1" y="173"/>
                    <a:pt x="1" y="389"/>
                  </a:cubicBezTo>
                  <a:lnTo>
                    <a:pt x="1" y="6397"/>
                  </a:lnTo>
                  <a:cubicBezTo>
                    <a:pt x="1" y="6613"/>
                    <a:pt x="174" y="6786"/>
                    <a:pt x="390" y="6786"/>
                  </a:cubicBezTo>
                  <a:lnTo>
                    <a:pt x="400" y="6786"/>
                  </a:lnTo>
                  <a:cubicBezTo>
                    <a:pt x="616" y="6786"/>
                    <a:pt x="800" y="6613"/>
                    <a:pt x="800" y="6397"/>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193100" y="4305925"/>
              <a:ext cx="19725" cy="327425"/>
            </a:xfrm>
            <a:custGeom>
              <a:avLst/>
              <a:gdLst/>
              <a:ahLst/>
              <a:cxnLst/>
              <a:rect l="l" t="t" r="r" b="b"/>
              <a:pathLst>
                <a:path w="789" h="13097" extrusionOk="0">
                  <a:moveTo>
                    <a:pt x="390" y="0"/>
                  </a:moveTo>
                  <a:cubicBezTo>
                    <a:pt x="173" y="0"/>
                    <a:pt x="1" y="173"/>
                    <a:pt x="1" y="389"/>
                  </a:cubicBezTo>
                  <a:lnTo>
                    <a:pt x="1" y="12708"/>
                  </a:lnTo>
                  <a:cubicBezTo>
                    <a:pt x="1" y="12924"/>
                    <a:pt x="173" y="13097"/>
                    <a:pt x="390" y="13097"/>
                  </a:cubicBezTo>
                  <a:lnTo>
                    <a:pt x="400" y="13097"/>
                  </a:lnTo>
                  <a:cubicBezTo>
                    <a:pt x="616" y="13097"/>
                    <a:pt x="789" y="12924"/>
                    <a:pt x="789" y="12708"/>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545075" y="4277825"/>
              <a:ext cx="19775" cy="383900"/>
            </a:xfrm>
            <a:custGeom>
              <a:avLst/>
              <a:gdLst/>
              <a:ahLst/>
              <a:cxnLst/>
              <a:rect l="l" t="t" r="r" b="b"/>
              <a:pathLst>
                <a:path w="791" h="15356" extrusionOk="0">
                  <a:moveTo>
                    <a:pt x="390" y="0"/>
                  </a:moveTo>
                  <a:cubicBezTo>
                    <a:pt x="174" y="0"/>
                    <a:pt x="1" y="173"/>
                    <a:pt x="1" y="389"/>
                  </a:cubicBezTo>
                  <a:lnTo>
                    <a:pt x="1" y="14955"/>
                  </a:lnTo>
                  <a:cubicBezTo>
                    <a:pt x="1" y="15171"/>
                    <a:pt x="174" y="15356"/>
                    <a:pt x="390" y="15356"/>
                  </a:cubicBezTo>
                  <a:lnTo>
                    <a:pt x="401" y="15356"/>
                  </a:lnTo>
                  <a:cubicBezTo>
                    <a:pt x="617" y="15356"/>
                    <a:pt x="790" y="15171"/>
                    <a:pt x="790" y="14955"/>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481075" y="4335900"/>
              <a:ext cx="19725" cy="267725"/>
            </a:xfrm>
            <a:custGeom>
              <a:avLst/>
              <a:gdLst/>
              <a:ahLst/>
              <a:cxnLst/>
              <a:rect l="l" t="t" r="r" b="b"/>
              <a:pathLst>
                <a:path w="789" h="10709" extrusionOk="0">
                  <a:moveTo>
                    <a:pt x="389" y="1"/>
                  </a:moveTo>
                  <a:cubicBezTo>
                    <a:pt x="173" y="1"/>
                    <a:pt x="0" y="174"/>
                    <a:pt x="0" y="390"/>
                  </a:cubicBezTo>
                  <a:lnTo>
                    <a:pt x="0" y="10310"/>
                  </a:lnTo>
                  <a:cubicBezTo>
                    <a:pt x="0" y="10526"/>
                    <a:pt x="173" y="10709"/>
                    <a:pt x="389" y="10709"/>
                  </a:cubicBezTo>
                  <a:lnTo>
                    <a:pt x="400" y="10709"/>
                  </a:lnTo>
                  <a:cubicBezTo>
                    <a:pt x="616" y="10709"/>
                    <a:pt x="789" y="10526"/>
                    <a:pt x="789" y="10310"/>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512950" y="4393450"/>
              <a:ext cx="20025" cy="152375"/>
            </a:xfrm>
            <a:custGeom>
              <a:avLst/>
              <a:gdLst/>
              <a:ahLst/>
              <a:cxnLst/>
              <a:rect l="l" t="t" r="r" b="b"/>
              <a:pathLst>
                <a:path w="801" h="6095" extrusionOk="0">
                  <a:moveTo>
                    <a:pt x="400" y="0"/>
                  </a:moveTo>
                  <a:cubicBezTo>
                    <a:pt x="184" y="0"/>
                    <a:pt x="0" y="184"/>
                    <a:pt x="0" y="400"/>
                  </a:cubicBezTo>
                  <a:lnTo>
                    <a:pt x="0" y="5695"/>
                  </a:lnTo>
                  <a:cubicBezTo>
                    <a:pt x="0" y="5911"/>
                    <a:pt x="184" y="6095"/>
                    <a:pt x="400"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576950" y="4360775"/>
              <a:ext cx="20025" cy="218000"/>
            </a:xfrm>
            <a:custGeom>
              <a:avLst/>
              <a:gdLst/>
              <a:ahLst/>
              <a:cxnLst/>
              <a:rect l="l" t="t" r="r" b="b"/>
              <a:pathLst>
                <a:path w="801" h="8720" extrusionOk="0">
                  <a:moveTo>
                    <a:pt x="401" y="0"/>
                  </a:moveTo>
                  <a:cubicBezTo>
                    <a:pt x="185" y="0"/>
                    <a:pt x="1" y="173"/>
                    <a:pt x="1" y="389"/>
                  </a:cubicBezTo>
                  <a:lnTo>
                    <a:pt x="1" y="8320"/>
                  </a:lnTo>
                  <a:cubicBezTo>
                    <a:pt x="1" y="8537"/>
                    <a:pt x="185" y="8720"/>
                    <a:pt x="401" y="8720"/>
                  </a:cubicBezTo>
                  <a:lnTo>
                    <a:pt x="412" y="8720"/>
                  </a:lnTo>
                  <a:cubicBezTo>
                    <a:pt x="628" y="8720"/>
                    <a:pt x="801" y="8537"/>
                    <a:pt x="801" y="8320"/>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4448925" y="4291075"/>
              <a:ext cx="20000" cy="357150"/>
            </a:xfrm>
            <a:custGeom>
              <a:avLst/>
              <a:gdLst/>
              <a:ahLst/>
              <a:cxnLst/>
              <a:rect l="l" t="t" r="r" b="b"/>
              <a:pathLst>
                <a:path w="800" h="14286" extrusionOk="0">
                  <a:moveTo>
                    <a:pt x="400" y="0"/>
                  </a:moveTo>
                  <a:cubicBezTo>
                    <a:pt x="184" y="0"/>
                    <a:pt x="0" y="173"/>
                    <a:pt x="0" y="389"/>
                  </a:cubicBezTo>
                  <a:lnTo>
                    <a:pt x="0" y="13896"/>
                  </a:lnTo>
                  <a:cubicBezTo>
                    <a:pt x="0" y="14112"/>
                    <a:pt x="184" y="14285"/>
                    <a:pt x="400" y="14285"/>
                  </a:cubicBezTo>
                  <a:lnTo>
                    <a:pt x="411" y="14285"/>
                  </a:lnTo>
                  <a:cubicBezTo>
                    <a:pt x="627" y="14285"/>
                    <a:pt x="800" y="14112"/>
                    <a:pt x="800" y="13896"/>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4417050" y="4252425"/>
              <a:ext cx="19750" cy="434425"/>
            </a:xfrm>
            <a:custGeom>
              <a:avLst/>
              <a:gdLst/>
              <a:ahLst/>
              <a:cxnLst/>
              <a:rect l="l" t="t" r="r" b="b"/>
              <a:pathLst>
                <a:path w="790" h="17377" extrusionOk="0">
                  <a:moveTo>
                    <a:pt x="389" y="1"/>
                  </a:moveTo>
                  <a:cubicBezTo>
                    <a:pt x="173" y="1"/>
                    <a:pt x="0" y="185"/>
                    <a:pt x="0" y="401"/>
                  </a:cubicBezTo>
                  <a:lnTo>
                    <a:pt x="0" y="16977"/>
                  </a:lnTo>
                  <a:cubicBezTo>
                    <a:pt x="0" y="17193"/>
                    <a:pt x="173" y="17376"/>
                    <a:pt x="389" y="17376"/>
                  </a:cubicBezTo>
                  <a:lnTo>
                    <a:pt x="400" y="17376"/>
                  </a:lnTo>
                  <a:cubicBezTo>
                    <a:pt x="616" y="17376"/>
                    <a:pt x="789" y="17193"/>
                    <a:pt x="789" y="16977"/>
                  </a:cubicBezTo>
                  <a:lnTo>
                    <a:pt x="789" y="401"/>
                  </a:lnTo>
                  <a:cubicBezTo>
                    <a:pt x="789" y="185"/>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840825"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2" y="5274"/>
                  </a:lnTo>
                  <a:cubicBezTo>
                    <a:pt x="628" y="5274"/>
                    <a:pt x="801" y="5101"/>
                    <a:pt x="801" y="4875"/>
                  </a:cubicBezTo>
                  <a:lnTo>
                    <a:pt x="801" y="401"/>
                  </a:lnTo>
                  <a:cubicBezTo>
                    <a:pt x="801" y="185"/>
                    <a:pt x="628"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400700" y="4348350"/>
              <a:ext cx="20025" cy="242850"/>
            </a:xfrm>
            <a:custGeom>
              <a:avLst/>
              <a:gdLst/>
              <a:ahLst/>
              <a:cxnLst/>
              <a:rect l="l" t="t" r="r" b="b"/>
              <a:pathLst>
                <a:path w="801" h="9714" extrusionOk="0">
                  <a:moveTo>
                    <a:pt x="401" y="0"/>
                  </a:moveTo>
                  <a:cubicBezTo>
                    <a:pt x="185" y="0"/>
                    <a:pt x="0" y="173"/>
                    <a:pt x="0" y="389"/>
                  </a:cubicBezTo>
                  <a:lnTo>
                    <a:pt x="0" y="9315"/>
                  </a:lnTo>
                  <a:cubicBezTo>
                    <a:pt x="0" y="9531"/>
                    <a:pt x="185" y="9714"/>
                    <a:pt x="401" y="9714"/>
                  </a:cubicBezTo>
                  <a:lnTo>
                    <a:pt x="411" y="9714"/>
                  </a:lnTo>
                  <a:cubicBezTo>
                    <a:pt x="627" y="9714"/>
                    <a:pt x="800" y="9531"/>
                    <a:pt x="800" y="9315"/>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32850" y="4315650"/>
              <a:ext cx="19750" cy="307975"/>
            </a:xfrm>
            <a:custGeom>
              <a:avLst/>
              <a:gdLst/>
              <a:ahLst/>
              <a:cxnLst/>
              <a:rect l="l" t="t" r="r" b="b"/>
              <a:pathLst>
                <a:path w="790" h="12319" extrusionOk="0">
                  <a:moveTo>
                    <a:pt x="390" y="0"/>
                  </a:moveTo>
                  <a:cubicBezTo>
                    <a:pt x="174" y="0"/>
                    <a:pt x="1" y="173"/>
                    <a:pt x="1" y="389"/>
                  </a:cubicBezTo>
                  <a:lnTo>
                    <a:pt x="1" y="11930"/>
                  </a:lnTo>
                  <a:cubicBezTo>
                    <a:pt x="1" y="12146"/>
                    <a:pt x="174"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528750"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401" y="3404"/>
                  </a:lnTo>
                  <a:cubicBezTo>
                    <a:pt x="617" y="3404"/>
                    <a:pt x="800" y="3220"/>
                    <a:pt x="800" y="3004"/>
                  </a:cubicBezTo>
                  <a:lnTo>
                    <a:pt x="800" y="389"/>
                  </a:lnTo>
                  <a:cubicBezTo>
                    <a:pt x="80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496875" y="4404775"/>
              <a:ext cx="19750" cy="129700"/>
            </a:xfrm>
            <a:custGeom>
              <a:avLst/>
              <a:gdLst/>
              <a:ahLst/>
              <a:cxnLst/>
              <a:rect l="l" t="t" r="r" b="b"/>
              <a:pathLst>
                <a:path w="790" h="5188" extrusionOk="0">
                  <a:moveTo>
                    <a:pt x="389" y="1"/>
                  </a:moveTo>
                  <a:cubicBezTo>
                    <a:pt x="173" y="1"/>
                    <a:pt x="0" y="185"/>
                    <a:pt x="0" y="401"/>
                  </a:cubicBezTo>
                  <a:lnTo>
                    <a:pt x="0" y="4788"/>
                  </a:lnTo>
                  <a:cubicBezTo>
                    <a:pt x="0" y="5004"/>
                    <a:pt x="173" y="5188"/>
                    <a:pt x="389" y="5188"/>
                  </a:cubicBezTo>
                  <a:lnTo>
                    <a:pt x="401" y="5188"/>
                  </a:lnTo>
                  <a:cubicBezTo>
                    <a:pt x="617" y="5188"/>
                    <a:pt x="790" y="5004"/>
                    <a:pt x="790" y="4788"/>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464725" y="4377525"/>
              <a:ext cx="20025" cy="184250"/>
            </a:xfrm>
            <a:custGeom>
              <a:avLst/>
              <a:gdLst/>
              <a:ahLst/>
              <a:cxnLst/>
              <a:rect l="l" t="t" r="r" b="b"/>
              <a:pathLst>
                <a:path w="801" h="7370" extrusionOk="0">
                  <a:moveTo>
                    <a:pt x="400" y="0"/>
                  </a:moveTo>
                  <a:cubicBezTo>
                    <a:pt x="174" y="0"/>
                    <a:pt x="1" y="173"/>
                    <a:pt x="1" y="389"/>
                  </a:cubicBezTo>
                  <a:lnTo>
                    <a:pt x="1" y="6981"/>
                  </a:lnTo>
                  <a:cubicBezTo>
                    <a:pt x="1" y="7197"/>
                    <a:pt x="174" y="7370"/>
                    <a:pt x="400" y="7370"/>
                  </a:cubicBezTo>
                  <a:lnTo>
                    <a:pt x="411" y="7370"/>
                  </a:lnTo>
                  <a:cubicBezTo>
                    <a:pt x="628" y="7370"/>
                    <a:pt x="800" y="7197"/>
                    <a:pt x="800" y="6981"/>
                  </a:cubicBezTo>
                  <a:lnTo>
                    <a:pt x="800" y="389"/>
                  </a:lnTo>
                  <a:cubicBezTo>
                    <a:pt x="800" y="173"/>
                    <a:pt x="628"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368825" y="4403700"/>
              <a:ext cx="19750" cy="131850"/>
            </a:xfrm>
            <a:custGeom>
              <a:avLst/>
              <a:gdLst/>
              <a:ahLst/>
              <a:cxnLst/>
              <a:rect l="l" t="t" r="r" b="b"/>
              <a:pathLst>
                <a:path w="790" h="5274" extrusionOk="0">
                  <a:moveTo>
                    <a:pt x="389" y="1"/>
                  </a:moveTo>
                  <a:cubicBezTo>
                    <a:pt x="173" y="1"/>
                    <a:pt x="0" y="185"/>
                    <a:pt x="0" y="401"/>
                  </a:cubicBezTo>
                  <a:lnTo>
                    <a:pt x="0" y="4875"/>
                  </a:lnTo>
                  <a:cubicBezTo>
                    <a:pt x="0" y="5101"/>
                    <a:pt x="173" y="5274"/>
                    <a:pt x="389" y="5274"/>
                  </a:cubicBezTo>
                  <a:lnTo>
                    <a:pt x="401" y="5274"/>
                  </a:lnTo>
                  <a:cubicBezTo>
                    <a:pt x="617" y="5274"/>
                    <a:pt x="790" y="5101"/>
                    <a:pt x="790" y="4875"/>
                  </a:cubicBezTo>
                  <a:lnTo>
                    <a:pt x="790" y="401"/>
                  </a:lnTo>
                  <a:cubicBezTo>
                    <a:pt x="790" y="185"/>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808950" y="4315650"/>
              <a:ext cx="20025" cy="307975"/>
            </a:xfrm>
            <a:custGeom>
              <a:avLst/>
              <a:gdLst/>
              <a:ahLst/>
              <a:cxnLst/>
              <a:rect l="l" t="t" r="r" b="b"/>
              <a:pathLst>
                <a:path w="801" h="12319" extrusionOk="0">
                  <a:moveTo>
                    <a:pt x="390" y="0"/>
                  </a:moveTo>
                  <a:cubicBezTo>
                    <a:pt x="174" y="0"/>
                    <a:pt x="1" y="173"/>
                    <a:pt x="1" y="389"/>
                  </a:cubicBezTo>
                  <a:lnTo>
                    <a:pt x="1" y="11930"/>
                  </a:lnTo>
                  <a:cubicBezTo>
                    <a:pt x="1" y="12146"/>
                    <a:pt x="174" y="12319"/>
                    <a:pt x="390" y="12319"/>
                  </a:cubicBezTo>
                  <a:lnTo>
                    <a:pt x="400" y="12319"/>
                  </a:lnTo>
                  <a:cubicBezTo>
                    <a:pt x="616" y="12319"/>
                    <a:pt x="800" y="12146"/>
                    <a:pt x="800" y="11930"/>
                  </a:cubicBezTo>
                  <a:lnTo>
                    <a:pt x="800" y="389"/>
                  </a:lnTo>
                  <a:cubicBezTo>
                    <a:pt x="800"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777075" y="4226225"/>
              <a:ext cx="19750" cy="486825"/>
            </a:xfrm>
            <a:custGeom>
              <a:avLst/>
              <a:gdLst/>
              <a:ahLst/>
              <a:cxnLst/>
              <a:rect l="l" t="t" r="r" b="b"/>
              <a:pathLst>
                <a:path w="790" h="19473" extrusionOk="0">
                  <a:moveTo>
                    <a:pt x="390" y="1"/>
                  </a:moveTo>
                  <a:cubicBezTo>
                    <a:pt x="174" y="1"/>
                    <a:pt x="1" y="174"/>
                    <a:pt x="1" y="390"/>
                  </a:cubicBezTo>
                  <a:lnTo>
                    <a:pt x="1" y="19084"/>
                  </a:lnTo>
                  <a:cubicBezTo>
                    <a:pt x="1" y="19300"/>
                    <a:pt x="174" y="19473"/>
                    <a:pt x="390" y="19473"/>
                  </a:cubicBezTo>
                  <a:lnTo>
                    <a:pt x="400" y="19473"/>
                  </a:lnTo>
                  <a:cubicBezTo>
                    <a:pt x="616" y="19473"/>
                    <a:pt x="789" y="19300"/>
                    <a:pt x="789" y="19084"/>
                  </a:cubicBezTo>
                  <a:lnTo>
                    <a:pt x="789" y="390"/>
                  </a:lnTo>
                  <a:cubicBezTo>
                    <a:pt x="789"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2912900" y="4348350"/>
              <a:ext cx="19750" cy="242850"/>
            </a:xfrm>
            <a:custGeom>
              <a:avLst/>
              <a:gdLst/>
              <a:ahLst/>
              <a:cxnLst/>
              <a:rect l="l" t="t" r="r" b="b"/>
              <a:pathLst>
                <a:path w="790" h="9714" extrusionOk="0">
                  <a:moveTo>
                    <a:pt x="389" y="0"/>
                  </a:moveTo>
                  <a:cubicBezTo>
                    <a:pt x="173" y="0"/>
                    <a:pt x="0" y="173"/>
                    <a:pt x="0" y="389"/>
                  </a:cubicBezTo>
                  <a:lnTo>
                    <a:pt x="0" y="9315"/>
                  </a:lnTo>
                  <a:cubicBezTo>
                    <a:pt x="0" y="9531"/>
                    <a:pt x="173" y="9714"/>
                    <a:pt x="389" y="9714"/>
                  </a:cubicBezTo>
                  <a:lnTo>
                    <a:pt x="400" y="9714"/>
                  </a:lnTo>
                  <a:cubicBezTo>
                    <a:pt x="616" y="9714"/>
                    <a:pt x="789" y="9531"/>
                    <a:pt x="789" y="931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2944775" y="4315650"/>
              <a:ext cx="20000" cy="307975"/>
            </a:xfrm>
            <a:custGeom>
              <a:avLst/>
              <a:gdLst/>
              <a:ahLst/>
              <a:cxnLst/>
              <a:rect l="l" t="t" r="r" b="b"/>
              <a:pathLst>
                <a:path w="800" h="12319" extrusionOk="0">
                  <a:moveTo>
                    <a:pt x="400" y="0"/>
                  </a:moveTo>
                  <a:cubicBezTo>
                    <a:pt x="184" y="0"/>
                    <a:pt x="0" y="173"/>
                    <a:pt x="0" y="389"/>
                  </a:cubicBezTo>
                  <a:lnTo>
                    <a:pt x="0" y="11930"/>
                  </a:lnTo>
                  <a:cubicBezTo>
                    <a:pt x="0" y="12146"/>
                    <a:pt x="184" y="12319"/>
                    <a:pt x="400" y="12319"/>
                  </a:cubicBezTo>
                  <a:lnTo>
                    <a:pt x="411" y="12319"/>
                  </a:lnTo>
                  <a:cubicBezTo>
                    <a:pt x="627" y="12319"/>
                    <a:pt x="800" y="12146"/>
                    <a:pt x="800" y="11930"/>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2784850" y="4277825"/>
              <a:ext cx="19750" cy="383900"/>
            </a:xfrm>
            <a:custGeom>
              <a:avLst/>
              <a:gdLst/>
              <a:ahLst/>
              <a:cxnLst/>
              <a:rect l="l" t="t" r="r" b="b"/>
              <a:pathLst>
                <a:path w="790" h="15356" extrusionOk="0">
                  <a:moveTo>
                    <a:pt x="389" y="0"/>
                  </a:moveTo>
                  <a:cubicBezTo>
                    <a:pt x="173" y="0"/>
                    <a:pt x="0" y="173"/>
                    <a:pt x="0" y="389"/>
                  </a:cubicBezTo>
                  <a:lnTo>
                    <a:pt x="0" y="14955"/>
                  </a:lnTo>
                  <a:cubicBezTo>
                    <a:pt x="0" y="15171"/>
                    <a:pt x="173" y="15356"/>
                    <a:pt x="389" y="15356"/>
                  </a:cubicBezTo>
                  <a:lnTo>
                    <a:pt x="400" y="15356"/>
                  </a:lnTo>
                  <a:cubicBezTo>
                    <a:pt x="616" y="15356"/>
                    <a:pt x="789" y="15171"/>
                    <a:pt x="789" y="14955"/>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2752700" y="4335900"/>
              <a:ext cx="20025" cy="267725"/>
            </a:xfrm>
            <a:custGeom>
              <a:avLst/>
              <a:gdLst/>
              <a:ahLst/>
              <a:cxnLst/>
              <a:rect l="l" t="t" r="r" b="b"/>
              <a:pathLst>
                <a:path w="801" h="10709" extrusionOk="0">
                  <a:moveTo>
                    <a:pt x="400" y="1"/>
                  </a:moveTo>
                  <a:cubicBezTo>
                    <a:pt x="184" y="1"/>
                    <a:pt x="1" y="174"/>
                    <a:pt x="1" y="390"/>
                  </a:cubicBezTo>
                  <a:lnTo>
                    <a:pt x="1" y="10310"/>
                  </a:lnTo>
                  <a:cubicBezTo>
                    <a:pt x="1" y="10526"/>
                    <a:pt x="184" y="10709"/>
                    <a:pt x="400" y="10709"/>
                  </a:cubicBezTo>
                  <a:lnTo>
                    <a:pt x="411" y="10709"/>
                  </a:lnTo>
                  <a:cubicBezTo>
                    <a:pt x="627" y="10709"/>
                    <a:pt x="800" y="10526"/>
                    <a:pt x="800" y="10310"/>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2720825" y="4391275"/>
              <a:ext cx="20025" cy="157000"/>
            </a:xfrm>
            <a:custGeom>
              <a:avLst/>
              <a:gdLst/>
              <a:ahLst/>
              <a:cxnLst/>
              <a:rect l="l" t="t" r="r" b="b"/>
              <a:pathLst>
                <a:path w="801" h="6280" extrusionOk="0">
                  <a:moveTo>
                    <a:pt x="390" y="1"/>
                  </a:moveTo>
                  <a:cubicBezTo>
                    <a:pt x="174" y="1"/>
                    <a:pt x="1" y="174"/>
                    <a:pt x="1" y="390"/>
                  </a:cubicBezTo>
                  <a:lnTo>
                    <a:pt x="1" y="5879"/>
                  </a:lnTo>
                  <a:cubicBezTo>
                    <a:pt x="1" y="6095"/>
                    <a:pt x="174" y="6279"/>
                    <a:pt x="390" y="6279"/>
                  </a:cubicBezTo>
                  <a:lnTo>
                    <a:pt x="400" y="6279"/>
                  </a:lnTo>
                  <a:cubicBezTo>
                    <a:pt x="616" y="6279"/>
                    <a:pt x="800" y="6095"/>
                    <a:pt x="800" y="5879"/>
                  </a:cubicBezTo>
                  <a:lnTo>
                    <a:pt x="800" y="390"/>
                  </a:lnTo>
                  <a:cubicBezTo>
                    <a:pt x="800" y="17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2688950" y="4401825"/>
              <a:ext cx="19725" cy="135625"/>
            </a:xfrm>
            <a:custGeom>
              <a:avLst/>
              <a:gdLst/>
              <a:ahLst/>
              <a:cxnLst/>
              <a:rect l="l" t="t" r="r" b="b"/>
              <a:pathLst>
                <a:path w="789" h="5425" extrusionOk="0">
                  <a:moveTo>
                    <a:pt x="390" y="1"/>
                  </a:moveTo>
                  <a:cubicBezTo>
                    <a:pt x="173" y="1"/>
                    <a:pt x="1" y="184"/>
                    <a:pt x="1" y="400"/>
                  </a:cubicBezTo>
                  <a:lnTo>
                    <a:pt x="1" y="5025"/>
                  </a:lnTo>
                  <a:cubicBezTo>
                    <a:pt x="1" y="5241"/>
                    <a:pt x="173" y="5425"/>
                    <a:pt x="390" y="5425"/>
                  </a:cubicBezTo>
                  <a:lnTo>
                    <a:pt x="400" y="5425"/>
                  </a:lnTo>
                  <a:cubicBezTo>
                    <a:pt x="616" y="5425"/>
                    <a:pt x="789" y="5241"/>
                    <a:pt x="789" y="5025"/>
                  </a:cubicBezTo>
                  <a:lnTo>
                    <a:pt x="789" y="400"/>
                  </a:lnTo>
                  <a:cubicBezTo>
                    <a:pt x="789"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2560900" y="4421000"/>
              <a:ext cx="19750" cy="97275"/>
            </a:xfrm>
            <a:custGeom>
              <a:avLst/>
              <a:gdLst/>
              <a:ahLst/>
              <a:cxnLst/>
              <a:rect l="l" t="t" r="r" b="b"/>
              <a:pathLst>
                <a:path w="790" h="3891" extrusionOk="0">
                  <a:moveTo>
                    <a:pt x="390" y="0"/>
                  </a:moveTo>
                  <a:cubicBezTo>
                    <a:pt x="174" y="0"/>
                    <a:pt x="1" y="173"/>
                    <a:pt x="1" y="389"/>
                  </a:cubicBezTo>
                  <a:lnTo>
                    <a:pt x="1" y="3501"/>
                  </a:lnTo>
                  <a:cubicBezTo>
                    <a:pt x="1" y="3717"/>
                    <a:pt x="174" y="3890"/>
                    <a:pt x="390" y="3890"/>
                  </a:cubicBezTo>
                  <a:lnTo>
                    <a:pt x="400" y="3890"/>
                  </a:lnTo>
                  <a:cubicBezTo>
                    <a:pt x="616" y="3890"/>
                    <a:pt x="789" y="3717"/>
                    <a:pt x="789" y="350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2656800" y="4365875"/>
              <a:ext cx="20000" cy="207500"/>
            </a:xfrm>
            <a:custGeom>
              <a:avLst/>
              <a:gdLst/>
              <a:ahLst/>
              <a:cxnLst/>
              <a:rect l="l" t="t" r="r" b="b"/>
              <a:pathLst>
                <a:path w="800" h="8300" extrusionOk="0">
                  <a:moveTo>
                    <a:pt x="389" y="1"/>
                  </a:moveTo>
                  <a:cubicBezTo>
                    <a:pt x="173" y="1"/>
                    <a:pt x="0" y="174"/>
                    <a:pt x="0" y="390"/>
                  </a:cubicBezTo>
                  <a:lnTo>
                    <a:pt x="0" y="7911"/>
                  </a:lnTo>
                  <a:cubicBezTo>
                    <a:pt x="0" y="8127"/>
                    <a:pt x="173" y="8300"/>
                    <a:pt x="389" y="8300"/>
                  </a:cubicBezTo>
                  <a:lnTo>
                    <a:pt x="400" y="8300"/>
                  </a:lnTo>
                  <a:cubicBezTo>
                    <a:pt x="617" y="8300"/>
                    <a:pt x="800" y="8127"/>
                    <a:pt x="800" y="7911"/>
                  </a:cubicBezTo>
                  <a:lnTo>
                    <a:pt x="800" y="390"/>
                  </a:lnTo>
                  <a:cubicBezTo>
                    <a:pt x="800"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040925" y="4427225"/>
              <a:ext cx="19775" cy="85100"/>
            </a:xfrm>
            <a:custGeom>
              <a:avLst/>
              <a:gdLst/>
              <a:ahLst/>
              <a:cxnLst/>
              <a:rect l="l" t="t" r="r" b="b"/>
              <a:pathLst>
                <a:path w="791" h="3404" extrusionOk="0">
                  <a:moveTo>
                    <a:pt x="390" y="0"/>
                  </a:moveTo>
                  <a:cubicBezTo>
                    <a:pt x="174" y="0"/>
                    <a:pt x="1" y="173"/>
                    <a:pt x="1" y="389"/>
                  </a:cubicBezTo>
                  <a:lnTo>
                    <a:pt x="1" y="3004"/>
                  </a:lnTo>
                  <a:cubicBezTo>
                    <a:pt x="1" y="3220"/>
                    <a:pt x="174" y="3404"/>
                    <a:pt x="390" y="3404"/>
                  </a:cubicBezTo>
                  <a:lnTo>
                    <a:pt x="401" y="3404"/>
                  </a:lnTo>
                  <a:cubicBezTo>
                    <a:pt x="617" y="3404"/>
                    <a:pt x="790" y="3220"/>
                    <a:pt x="790" y="3004"/>
                  </a:cubicBezTo>
                  <a:lnTo>
                    <a:pt x="790" y="389"/>
                  </a:lnTo>
                  <a:cubicBezTo>
                    <a:pt x="790" y="173"/>
                    <a:pt x="6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2336675" y="4421000"/>
              <a:ext cx="20025" cy="97275"/>
            </a:xfrm>
            <a:custGeom>
              <a:avLst/>
              <a:gdLst/>
              <a:ahLst/>
              <a:cxnLst/>
              <a:rect l="l" t="t" r="r" b="b"/>
              <a:pathLst>
                <a:path w="801" h="3891" extrusionOk="0">
                  <a:moveTo>
                    <a:pt x="400" y="0"/>
                  </a:moveTo>
                  <a:cubicBezTo>
                    <a:pt x="184" y="0"/>
                    <a:pt x="1" y="173"/>
                    <a:pt x="1" y="389"/>
                  </a:cubicBezTo>
                  <a:lnTo>
                    <a:pt x="1" y="3501"/>
                  </a:lnTo>
                  <a:cubicBezTo>
                    <a:pt x="1" y="3717"/>
                    <a:pt x="184" y="3890"/>
                    <a:pt x="400" y="3890"/>
                  </a:cubicBezTo>
                  <a:lnTo>
                    <a:pt x="412" y="3890"/>
                  </a:lnTo>
                  <a:cubicBezTo>
                    <a:pt x="628" y="3890"/>
                    <a:pt x="801" y="3717"/>
                    <a:pt x="801" y="3501"/>
                  </a:cubicBezTo>
                  <a:lnTo>
                    <a:pt x="801" y="389"/>
                  </a:lnTo>
                  <a:cubicBezTo>
                    <a:pt x="801" y="173"/>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2272650" y="4393450"/>
              <a:ext cx="20025" cy="152375"/>
            </a:xfrm>
            <a:custGeom>
              <a:avLst/>
              <a:gdLst/>
              <a:ahLst/>
              <a:cxnLst/>
              <a:rect l="l" t="t" r="r" b="b"/>
              <a:pathLst>
                <a:path w="801" h="6095" extrusionOk="0">
                  <a:moveTo>
                    <a:pt x="401" y="0"/>
                  </a:moveTo>
                  <a:cubicBezTo>
                    <a:pt x="185" y="0"/>
                    <a:pt x="1" y="184"/>
                    <a:pt x="1" y="400"/>
                  </a:cubicBezTo>
                  <a:lnTo>
                    <a:pt x="1" y="5695"/>
                  </a:lnTo>
                  <a:cubicBezTo>
                    <a:pt x="1" y="5911"/>
                    <a:pt x="185" y="6095"/>
                    <a:pt x="401" y="6095"/>
                  </a:cubicBezTo>
                  <a:lnTo>
                    <a:pt x="411" y="6095"/>
                  </a:lnTo>
                  <a:cubicBezTo>
                    <a:pt x="627" y="6095"/>
                    <a:pt x="800" y="5911"/>
                    <a:pt x="800" y="5695"/>
                  </a:cubicBezTo>
                  <a:lnTo>
                    <a:pt x="800" y="400"/>
                  </a:lnTo>
                  <a:cubicBezTo>
                    <a:pt x="800" y="184"/>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2304800" y="4415050"/>
              <a:ext cx="19750" cy="109175"/>
            </a:xfrm>
            <a:custGeom>
              <a:avLst/>
              <a:gdLst/>
              <a:ahLst/>
              <a:cxnLst/>
              <a:rect l="l" t="t" r="r" b="b"/>
              <a:pathLst>
                <a:path w="790" h="4367" extrusionOk="0">
                  <a:moveTo>
                    <a:pt x="390" y="1"/>
                  </a:moveTo>
                  <a:cubicBezTo>
                    <a:pt x="174" y="1"/>
                    <a:pt x="1" y="173"/>
                    <a:pt x="1" y="390"/>
                  </a:cubicBezTo>
                  <a:lnTo>
                    <a:pt x="1" y="3977"/>
                  </a:lnTo>
                  <a:cubicBezTo>
                    <a:pt x="1" y="4193"/>
                    <a:pt x="174" y="4366"/>
                    <a:pt x="390" y="4366"/>
                  </a:cubicBezTo>
                  <a:lnTo>
                    <a:pt x="400" y="4366"/>
                  </a:lnTo>
                  <a:cubicBezTo>
                    <a:pt x="616" y="4366"/>
                    <a:pt x="789" y="4193"/>
                    <a:pt x="789" y="3977"/>
                  </a:cubicBezTo>
                  <a:lnTo>
                    <a:pt x="789" y="390"/>
                  </a:lnTo>
                  <a:cubicBezTo>
                    <a:pt x="789" y="173"/>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2240775" y="4373725"/>
              <a:ext cx="20025" cy="191825"/>
            </a:xfrm>
            <a:custGeom>
              <a:avLst/>
              <a:gdLst/>
              <a:ahLst/>
              <a:cxnLst/>
              <a:rect l="l" t="t" r="r" b="b"/>
              <a:pathLst>
                <a:path w="801" h="7673" extrusionOk="0">
                  <a:moveTo>
                    <a:pt x="390" y="1"/>
                  </a:moveTo>
                  <a:cubicBezTo>
                    <a:pt x="173" y="1"/>
                    <a:pt x="1" y="174"/>
                    <a:pt x="1" y="390"/>
                  </a:cubicBezTo>
                  <a:lnTo>
                    <a:pt x="1" y="7284"/>
                  </a:lnTo>
                  <a:cubicBezTo>
                    <a:pt x="1" y="7500"/>
                    <a:pt x="173" y="7673"/>
                    <a:pt x="390" y="7673"/>
                  </a:cubicBezTo>
                  <a:lnTo>
                    <a:pt x="401" y="7673"/>
                  </a:lnTo>
                  <a:cubicBezTo>
                    <a:pt x="617" y="7673"/>
                    <a:pt x="800" y="7500"/>
                    <a:pt x="800" y="7284"/>
                  </a:cubicBezTo>
                  <a:lnTo>
                    <a:pt x="800" y="390"/>
                  </a:lnTo>
                  <a:cubicBezTo>
                    <a:pt x="80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2208650" y="4415875"/>
              <a:ext cx="20000" cy="107550"/>
            </a:xfrm>
            <a:custGeom>
              <a:avLst/>
              <a:gdLst/>
              <a:ahLst/>
              <a:cxnLst/>
              <a:rect l="l" t="t" r="r" b="b"/>
              <a:pathLst>
                <a:path w="800" h="4302" extrusionOk="0">
                  <a:moveTo>
                    <a:pt x="399" y="0"/>
                  </a:moveTo>
                  <a:cubicBezTo>
                    <a:pt x="183" y="0"/>
                    <a:pt x="0" y="173"/>
                    <a:pt x="0" y="389"/>
                  </a:cubicBezTo>
                  <a:lnTo>
                    <a:pt x="0" y="3912"/>
                  </a:lnTo>
                  <a:cubicBezTo>
                    <a:pt x="0" y="4128"/>
                    <a:pt x="183" y="4301"/>
                    <a:pt x="399" y="4301"/>
                  </a:cubicBezTo>
                  <a:lnTo>
                    <a:pt x="411" y="4301"/>
                  </a:lnTo>
                  <a:cubicBezTo>
                    <a:pt x="627" y="4301"/>
                    <a:pt x="800" y="4128"/>
                    <a:pt x="800" y="3912"/>
                  </a:cubicBezTo>
                  <a:lnTo>
                    <a:pt x="800" y="389"/>
                  </a:lnTo>
                  <a:cubicBezTo>
                    <a:pt x="800" y="173"/>
                    <a:pt x="62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2176775" y="4427225"/>
              <a:ext cx="20000" cy="85100"/>
            </a:xfrm>
            <a:custGeom>
              <a:avLst/>
              <a:gdLst/>
              <a:ahLst/>
              <a:cxnLst/>
              <a:rect l="l" t="t" r="r" b="b"/>
              <a:pathLst>
                <a:path w="800" h="3404" extrusionOk="0">
                  <a:moveTo>
                    <a:pt x="389" y="0"/>
                  </a:moveTo>
                  <a:cubicBezTo>
                    <a:pt x="173" y="0"/>
                    <a:pt x="0" y="173"/>
                    <a:pt x="0" y="389"/>
                  </a:cubicBezTo>
                  <a:lnTo>
                    <a:pt x="0" y="3004"/>
                  </a:lnTo>
                  <a:cubicBezTo>
                    <a:pt x="0" y="3220"/>
                    <a:pt x="173" y="3404"/>
                    <a:pt x="389" y="3404"/>
                  </a:cubicBezTo>
                  <a:lnTo>
                    <a:pt x="399" y="3404"/>
                  </a:lnTo>
                  <a:cubicBezTo>
                    <a:pt x="615" y="3404"/>
                    <a:pt x="800" y="3220"/>
                    <a:pt x="800" y="3004"/>
                  </a:cubicBezTo>
                  <a:lnTo>
                    <a:pt x="800" y="389"/>
                  </a:lnTo>
                  <a:cubicBezTo>
                    <a:pt x="800" y="173"/>
                    <a:pt x="615"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3008800" y="4404775"/>
              <a:ext cx="20025" cy="129700"/>
            </a:xfrm>
            <a:custGeom>
              <a:avLst/>
              <a:gdLst/>
              <a:ahLst/>
              <a:cxnLst/>
              <a:rect l="l" t="t" r="r" b="b"/>
              <a:pathLst>
                <a:path w="801" h="5188" extrusionOk="0">
                  <a:moveTo>
                    <a:pt x="400" y="1"/>
                  </a:moveTo>
                  <a:cubicBezTo>
                    <a:pt x="173" y="1"/>
                    <a:pt x="0" y="185"/>
                    <a:pt x="0" y="401"/>
                  </a:cubicBezTo>
                  <a:lnTo>
                    <a:pt x="0" y="4788"/>
                  </a:lnTo>
                  <a:cubicBezTo>
                    <a:pt x="0" y="5004"/>
                    <a:pt x="173" y="5188"/>
                    <a:pt x="400" y="5188"/>
                  </a:cubicBezTo>
                  <a:lnTo>
                    <a:pt x="411" y="5188"/>
                  </a:lnTo>
                  <a:cubicBezTo>
                    <a:pt x="627" y="5188"/>
                    <a:pt x="800" y="5004"/>
                    <a:pt x="800" y="4788"/>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2624925" y="4384525"/>
              <a:ext cx="19750" cy="170225"/>
            </a:xfrm>
            <a:custGeom>
              <a:avLst/>
              <a:gdLst/>
              <a:ahLst/>
              <a:cxnLst/>
              <a:rect l="l" t="t" r="r" b="b"/>
              <a:pathLst>
                <a:path w="790" h="6809" extrusionOk="0">
                  <a:moveTo>
                    <a:pt x="389" y="1"/>
                  </a:moveTo>
                  <a:cubicBezTo>
                    <a:pt x="173" y="1"/>
                    <a:pt x="0" y="174"/>
                    <a:pt x="0" y="390"/>
                  </a:cubicBezTo>
                  <a:lnTo>
                    <a:pt x="0" y="6420"/>
                  </a:lnTo>
                  <a:cubicBezTo>
                    <a:pt x="0" y="6636"/>
                    <a:pt x="173" y="6809"/>
                    <a:pt x="389" y="6809"/>
                  </a:cubicBezTo>
                  <a:lnTo>
                    <a:pt x="400" y="6809"/>
                  </a:lnTo>
                  <a:cubicBezTo>
                    <a:pt x="617" y="6809"/>
                    <a:pt x="789" y="6636"/>
                    <a:pt x="789" y="6420"/>
                  </a:cubicBezTo>
                  <a:lnTo>
                    <a:pt x="789" y="390"/>
                  </a:lnTo>
                  <a:cubicBezTo>
                    <a:pt x="789" y="174"/>
                    <a:pt x="617"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2592775" y="4401825"/>
              <a:ext cx="20025" cy="135625"/>
            </a:xfrm>
            <a:custGeom>
              <a:avLst/>
              <a:gdLst/>
              <a:ahLst/>
              <a:cxnLst/>
              <a:rect l="l" t="t" r="r" b="b"/>
              <a:pathLst>
                <a:path w="801" h="5425" extrusionOk="0">
                  <a:moveTo>
                    <a:pt x="390" y="1"/>
                  </a:moveTo>
                  <a:cubicBezTo>
                    <a:pt x="174" y="1"/>
                    <a:pt x="1" y="184"/>
                    <a:pt x="1" y="400"/>
                  </a:cubicBezTo>
                  <a:lnTo>
                    <a:pt x="1" y="5025"/>
                  </a:lnTo>
                  <a:cubicBezTo>
                    <a:pt x="1" y="5241"/>
                    <a:pt x="174" y="5425"/>
                    <a:pt x="390" y="5425"/>
                  </a:cubicBezTo>
                  <a:lnTo>
                    <a:pt x="400" y="5425"/>
                  </a:lnTo>
                  <a:cubicBezTo>
                    <a:pt x="616" y="5425"/>
                    <a:pt x="800" y="5241"/>
                    <a:pt x="800" y="5025"/>
                  </a:cubicBezTo>
                  <a:lnTo>
                    <a:pt x="800" y="400"/>
                  </a:lnTo>
                  <a:cubicBezTo>
                    <a:pt x="800" y="184"/>
                    <a:pt x="6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2976925" y="4377525"/>
              <a:ext cx="19725" cy="184250"/>
            </a:xfrm>
            <a:custGeom>
              <a:avLst/>
              <a:gdLst/>
              <a:ahLst/>
              <a:cxnLst/>
              <a:rect l="l" t="t" r="r" b="b"/>
              <a:pathLst>
                <a:path w="789" h="7370" extrusionOk="0">
                  <a:moveTo>
                    <a:pt x="389" y="0"/>
                  </a:moveTo>
                  <a:cubicBezTo>
                    <a:pt x="173" y="0"/>
                    <a:pt x="0" y="173"/>
                    <a:pt x="0" y="389"/>
                  </a:cubicBezTo>
                  <a:lnTo>
                    <a:pt x="0" y="6981"/>
                  </a:lnTo>
                  <a:cubicBezTo>
                    <a:pt x="0" y="7197"/>
                    <a:pt x="173" y="7370"/>
                    <a:pt x="389" y="7370"/>
                  </a:cubicBezTo>
                  <a:lnTo>
                    <a:pt x="400" y="7370"/>
                  </a:lnTo>
                  <a:cubicBezTo>
                    <a:pt x="616" y="7370"/>
                    <a:pt x="789" y="7197"/>
                    <a:pt x="789" y="6981"/>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2880750" y="4403700"/>
              <a:ext cx="20025" cy="131850"/>
            </a:xfrm>
            <a:custGeom>
              <a:avLst/>
              <a:gdLst/>
              <a:ahLst/>
              <a:cxnLst/>
              <a:rect l="l" t="t" r="r" b="b"/>
              <a:pathLst>
                <a:path w="801" h="5274" extrusionOk="0">
                  <a:moveTo>
                    <a:pt x="400" y="1"/>
                  </a:moveTo>
                  <a:cubicBezTo>
                    <a:pt x="184" y="1"/>
                    <a:pt x="1" y="185"/>
                    <a:pt x="1" y="401"/>
                  </a:cubicBezTo>
                  <a:lnTo>
                    <a:pt x="1" y="4875"/>
                  </a:lnTo>
                  <a:cubicBezTo>
                    <a:pt x="1" y="5101"/>
                    <a:pt x="184" y="5274"/>
                    <a:pt x="400" y="5274"/>
                  </a:cubicBezTo>
                  <a:lnTo>
                    <a:pt x="411" y="5274"/>
                  </a:lnTo>
                  <a:cubicBezTo>
                    <a:pt x="627" y="5274"/>
                    <a:pt x="800" y="5101"/>
                    <a:pt x="800" y="4875"/>
                  </a:cubicBezTo>
                  <a:lnTo>
                    <a:pt x="800" y="401"/>
                  </a:lnTo>
                  <a:cubicBezTo>
                    <a:pt x="800" y="185"/>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2848875" y="4315650"/>
              <a:ext cx="19725" cy="307975"/>
            </a:xfrm>
            <a:custGeom>
              <a:avLst/>
              <a:gdLst/>
              <a:ahLst/>
              <a:cxnLst/>
              <a:rect l="l" t="t" r="r" b="b"/>
              <a:pathLst>
                <a:path w="789" h="12319" extrusionOk="0">
                  <a:moveTo>
                    <a:pt x="390" y="0"/>
                  </a:moveTo>
                  <a:cubicBezTo>
                    <a:pt x="173" y="0"/>
                    <a:pt x="1" y="173"/>
                    <a:pt x="1" y="389"/>
                  </a:cubicBezTo>
                  <a:lnTo>
                    <a:pt x="1" y="11930"/>
                  </a:lnTo>
                  <a:cubicBezTo>
                    <a:pt x="1" y="12146"/>
                    <a:pt x="173" y="12319"/>
                    <a:pt x="390" y="12319"/>
                  </a:cubicBezTo>
                  <a:lnTo>
                    <a:pt x="400" y="12319"/>
                  </a:lnTo>
                  <a:cubicBezTo>
                    <a:pt x="616" y="12319"/>
                    <a:pt x="789" y="12146"/>
                    <a:pt x="789" y="11930"/>
                  </a:cubicBezTo>
                  <a:lnTo>
                    <a:pt x="789" y="389"/>
                  </a:lnTo>
                  <a:cubicBezTo>
                    <a:pt x="789" y="173"/>
                    <a:pt x="616"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2816725" y="4226225"/>
              <a:ext cx="20000" cy="486825"/>
            </a:xfrm>
            <a:custGeom>
              <a:avLst/>
              <a:gdLst/>
              <a:ahLst/>
              <a:cxnLst/>
              <a:rect l="l" t="t" r="r" b="b"/>
              <a:pathLst>
                <a:path w="800" h="19473" extrusionOk="0">
                  <a:moveTo>
                    <a:pt x="400" y="1"/>
                  </a:moveTo>
                  <a:cubicBezTo>
                    <a:pt x="184" y="1"/>
                    <a:pt x="0" y="174"/>
                    <a:pt x="0" y="390"/>
                  </a:cubicBezTo>
                  <a:lnTo>
                    <a:pt x="0" y="19084"/>
                  </a:lnTo>
                  <a:cubicBezTo>
                    <a:pt x="0"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096925" y="4226225"/>
              <a:ext cx="20025" cy="486825"/>
            </a:xfrm>
            <a:custGeom>
              <a:avLst/>
              <a:gdLst/>
              <a:ahLst/>
              <a:cxnLst/>
              <a:rect l="l" t="t" r="r" b="b"/>
              <a:pathLst>
                <a:path w="801" h="19473" extrusionOk="0">
                  <a:moveTo>
                    <a:pt x="390" y="1"/>
                  </a:moveTo>
                  <a:cubicBezTo>
                    <a:pt x="174" y="1"/>
                    <a:pt x="1" y="174"/>
                    <a:pt x="1" y="390"/>
                  </a:cubicBezTo>
                  <a:lnTo>
                    <a:pt x="1" y="19084"/>
                  </a:lnTo>
                  <a:cubicBezTo>
                    <a:pt x="1" y="19300"/>
                    <a:pt x="174" y="19473"/>
                    <a:pt x="39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384900" y="4226225"/>
              <a:ext cx="20025" cy="486825"/>
            </a:xfrm>
            <a:custGeom>
              <a:avLst/>
              <a:gdLst/>
              <a:ahLst/>
              <a:cxnLst/>
              <a:rect l="l" t="t" r="r" b="b"/>
              <a:pathLst>
                <a:path w="801" h="19473" extrusionOk="0">
                  <a:moveTo>
                    <a:pt x="400" y="1"/>
                  </a:moveTo>
                  <a:cubicBezTo>
                    <a:pt x="184" y="1"/>
                    <a:pt x="1" y="174"/>
                    <a:pt x="1" y="390"/>
                  </a:cubicBezTo>
                  <a:lnTo>
                    <a:pt x="1" y="19084"/>
                  </a:lnTo>
                  <a:cubicBezTo>
                    <a:pt x="1" y="19300"/>
                    <a:pt x="184" y="19473"/>
                    <a:pt x="400" y="19473"/>
                  </a:cubicBezTo>
                  <a:lnTo>
                    <a:pt x="411" y="19473"/>
                  </a:lnTo>
                  <a:cubicBezTo>
                    <a:pt x="627" y="19473"/>
                    <a:pt x="800" y="19300"/>
                    <a:pt x="800" y="19084"/>
                  </a:cubicBezTo>
                  <a:lnTo>
                    <a:pt x="800" y="390"/>
                  </a:lnTo>
                  <a:cubicBezTo>
                    <a:pt x="800" y="174"/>
                    <a:pt x="627"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673125" y="4226225"/>
              <a:ext cx="19775" cy="486825"/>
            </a:xfrm>
            <a:custGeom>
              <a:avLst/>
              <a:gdLst/>
              <a:ahLst/>
              <a:cxnLst/>
              <a:rect l="l" t="t" r="r" b="b"/>
              <a:pathLst>
                <a:path w="791" h="19473" extrusionOk="0">
                  <a:moveTo>
                    <a:pt x="390" y="1"/>
                  </a:moveTo>
                  <a:cubicBezTo>
                    <a:pt x="174" y="1"/>
                    <a:pt x="1" y="174"/>
                    <a:pt x="1" y="390"/>
                  </a:cubicBezTo>
                  <a:lnTo>
                    <a:pt x="1" y="19084"/>
                  </a:lnTo>
                  <a:cubicBezTo>
                    <a:pt x="1" y="19300"/>
                    <a:pt x="174" y="19473"/>
                    <a:pt x="390" y="19473"/>
                  </a:cubicBezTo>
                  <a:lnTo>
                    <a:pt x="401" y="19473"/>
                  </a:lnTo>
                  <a:cubicBezTo>
                    <a:pt x="617" y="19473"/>
                    <a:pt x="790" y="19300"/>
                    <a:pt x="790" y="19084"/>
                  </a:cubicBezTo>
                  <a:lnTo>
                    <a:pt x="790" y="390"/>
                  </a:lnTo>
                  <a:cubicBezTo>
                    <a:pt x="790" y="174"/>
                    <a:pt x="61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2004675" y="4427475"/>
              <a:ext cx="43775" cy="87550"/>
            </a:xfrm>
            <a:custGeom>
              <a:avLst/>
              <a:gdLst/>
              <a:ahLst/>
              <a:cxnLst/>
              <a:rect l="l" t="t" r="r" b="b"/>
              <a:pathLst>
                <a:path w="1751" h="3502" extrusionOk="0">
                  <a:moveTo>
                    <a:pt x="0" y="1"/>
                  </a:moveTo>
                  <a:lnTo>
                    <a:pt x="0" y="3502"/>
                  </a:lnTo>
                  <a:cubicBezTo>
                    <a:pt x="973" y="3502"/>
                    <a:pt x="1751" y="2724"/>
                    <a:pt x="1751" y="1751"/>
                  </a:cubicBezTo>
                  <a:cubicBezTo>
                    <a:pt x="1751" y="790"/>
                    <a:pt x="97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044600" y="4427475"/>
              <a:ext cx="98350" cy="87550"/>
            </a:xfrm>
            <a:custGeom>
              <a:avLst/>
              <a:gdLst/>
              <a:ahLst/>
              <a:cxnLst/>
              <a:rect l="l" t="t" r="r" b="b"/>
              <a:pathLst>
                <a:path w="3934" h="3502" extrusionOk="0">
                  <a:moveTo>
                    <a:pt x="2183" y="1"/>
                  </a:moveTo>
                  <a:cubicBezTo>
                    <a:pt x="2053" y="1"/>
                    <a:pt x="1923" y="22"/>
                    <a:pt x="1794" y="44"/>
                  </a:cubicBezTo>
                  <a:cubicBezTo>
                    <a:pt x="1772" y="65"/>
                    <a:pt x="0" y="1665"/>
                    <a:pt x="1794" y="3458"/>
                  </a:cubicBezTo>
                  <a:cubicBezTo>
                    <a:pt x="1923" y="3491"/>
                    <a:pt x="2053" y="3502"/>
                    <a:pt x="2183" y="3502"/>
                  </a:cubicBezTo>
                  <a:cubicBezTo>
                    <a:pt x="3155" y="3502"/>
                    <a:pt x="3933" y="2724"/>
                    <a:pt x="3933" y="1751"/>
                  </a:cubicBezTo>
                  <a:cubicBezTo>
                    <a:pt x="3933" y="790"/>
                    <a:pt x="3155"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9293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7D6C-248B-5D61-2849-25A22C301030}"/>
              </a:ext>
            </a:extLst>
          </p:cNvPr>
          <p:cNvSpPr>
            <a:spLocks noGrp="1"/>
          </p:cNvSpPr>
          <p:nvPr>
            <p:ph type="ctrTitle"/>
          </p:nvPr>
        </p:nvSpPr>
        <p:spPr>
          <a:xfrm flipH="1">
            <a:off x="626980" y="2305495"/>
            <a:ext cx="3818100" cy="2265300"/>
          </a:xfrm>
        </p:spPr>
        <p:txBody>
          <a:bodyPr/>
          <a:lstStyle/>
          <a:p>
            <a:r>
              <a:rPr lang="en-US" sz="6600"/>
              <a:t>Audio Features?</a:t>
            </a:r>
          </a:p>
        </p:txBody>
      </p:sp>
      <p:sp>
        <p:nvSpPr>
          <p:cNvPr id="6" name="Subtitle 2">
            <a:extLst>
              <a:ext uri="{FF2B5EF4-FFF2-40B4-BE49-F238E27FC236}">
                <a16:creationId xmlns:a16="http://schemas.microsoft.com/office/drawing/2014/main" id="{A345D356-4C85-0DE3-5E03-1169132BD593}"/>
              </a:ext>
            </a:extLst>
          </p:cNvPr>
          <p:cNvSpPr txBox="1">
            <a:spLocks/>
          </p:cNvSpPr>
          <p:nvPr/>
        </p:nvSpPr>
        <p:spPr>
          <a:xfrm flipH="1">
            <a:off x="4958814" y="506968"/>
            <a:ext cx="3756600" cy="42021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lnSpc>
                <a:spcPct val="150000"/>
              </a:lnSpc>
              <a:buFont typeface="Arial" panose="020B0604020202020204" pitchFamily="34" charset="0"/>
              <a:buChar char="•"/>
            </a:pPr>
            <a:r>
              <a:rPr lang="en-US"/>
              <a:t>Danceability</a:t>
            </a:r>
          </a:p>
          <a:p>
            <a:pPr algn="l">
              <a:lnSpc>
                <a:spcPct val="150000"/>
              </a:lnSpc>
              <a:buFont typeface="Arial" panose="020B0604020202020204" pitchFamily="34" charset="0"/>
              <a:buChar char="•"/>
            </a:pPr>
            <a:r>
              <a:rPr lang="en-US"/>
              <a:t>Energy</a:t>
            </a:r>
          </a:p>
          <a:p>
            <a:pPr algn="l">
              <a:lnSpc>
                <a:spcPct val="150000"/>
              </a:lnSpc>
              <a:buFont typeface="Arial" panose="020B0604020202020204" pitchFamily="34" charset="0"/>
              <a:buChar char="•"/>
            </a:pPr>
            <a:r>
              <a:rPr lang="en-US"/>
              <a:t>Loudness</a:t>
            </a:r>
          </a:p>
          <a:p>
            <a:pPr algn="l">
              <a:lnSpc>
                <a:spcPct val="150000"/>
              </a:lnSpc>
              <a:buFont typeface="Arial" panose="020B0604020202020204" pitchFamily="34" charset="0"/>
              <a:buChar char="•"/>
            </a:pPr>
            <a:r>
              <a:rPr lang="en-US" err="1"/>
              <a:t>Speechiness</a:t>
            </a:r>
            <a:endParaRPr lang="en-US"/>
          </a:p>
          <a:p>
            <a:pPr algn="l">
              <a:lnSpc>
                <a:spcPct val="150000"/>
              </a:lnSpc>
              <a:buFont typeface="Arial" panose="020B0604020202020204" pitchFamily="34" charset="0"/>
              <a:buChar char="•"/>
            </a:pPr>
            <a:r>
              <a:rPr lang="en-US" err="1"/>
              <a:t>Acousticness</a:t>
            </a:r>
            <a:endParaRPr lang="en-US"/>
          </a:p>
          <a:p>
            <a:pPr algn="l">
              <a:lnSpc>
                <a:spcPct val="150000"/>
              </a:lnSpc>
              <a:buFont typeface="Arial" panose="020B0604020202020204" pitchFamily="34" charset="0"/>
              <a:buChar char="•"/>
            </a:pPr>
            <a:r>
              <a:rPr lang="en-US" err="1"/>
              <a:t>Instrumentalness</a:t>
            </a:r>
            <a:endParaRPr lang="en-US"/>
          </a:p>
          <a:p>
            <a:pPr algn="l">
              <a:lnSpc>
                <a:spcPct val="150000"/>
              </a:lnSpc>
              <a:buFont typeface="Arial" panose="020B0604020202020204" pitchFamily="34" charset="0"/>
              <a:buChar char="•"/>
            </a:pPr>
            <a:r>
              <a:rPr lang="en-US"/>
              <a:t>Liveliness</a:t>
            </a:r>
          </a:p>
          <a:p>
            <a:pPr algn="l">
              <a:lnSpc>
                <a:spcPct val="150000"/>
              </a:lnSpc>
              <a:buFont typeface="Arial" panose="020B0604020202020204" pitchFamily="34" charset="0"/>
              <a:buChar char="•"/>
            </a:pPr>
            <a:r>
              <a:rPr lang="en-US"/>
              <a:t>Valence</a:t>
            </a:r>
          </a:p>
          <a:p>
            <a:pPr algn="l">
              <a:lnSpc>
                <a:spcPct val="150000"/>
              </a:lnSpc>
              <a:buFont typeface="Arial" panose="020B0604020202020204" pitchFamily="34" charset="0"/>
              <a:buChar char="•"/>
            </a:pPr>
            <a:r>
              <a:rPr lang="en-US"/>
              <a:t>Tempo</a:t>
            </a:r>
          </a:p>
          <a:p>
            <a:pPr algn="l">
              <a:lnSpc>
                <a:spcPct val="150000"/>
              </a:lnSpc>
              <a:buFont typeface="Arial" panose="020B0604020202020204" pitchFamily="34" charset="0"/>
              <a:buChar char="•"/>
            </a:pPr>
            <a:endParaRPr lang="en-US"/>
          </a:p>
          <a:p>
            <a:pPr marL="127000" indent="0" algn="l">
              <a:lnSpc>
                <a:spcPct val="150000"/>
              </a:lnSpc>
            </a:pPr>
            <a:r>
              <a:rPr lang="en-US" sz="1100"/>
              <a:t>For more details,  check Spotify API’s documentation </a:t>
            </a:r>
            <a:r>
              <a:rPr lang="en-US" sz="1100" b="1">
                <a:hlinkClick r:id="rId3"/>
              </a:rPr>
              <a:t>here</a:t>
            </a:r>
            <a:endParaRPr lang="en-US" sz="1100" b="1"/>
          </a:p>
          <a:p>
            <a:pPr algn="l">
              <a:lnSpc>
                <a:spcPct val="150000"/>
              </a:lnSpc>
              <a:buFont typeface="Arial" panose="020B0604020202020204" pitchFamily="34" charset="0"/>
              <a:buChar char="•"/>
            </a:pPr>
            <a:endParaRPr lang="en-US" b="1"/>
          </a:p>
          <a:p>
            <a:pPr algn="l">
              <a:buFont typeface="Arial" panose="020B0604020202020204" pitchFamily="34" charset="0"/>
              <a:buChar char="•"/>
            </a:pPr>
            <a:endParaRPr lang="en-US"/>
          </a:p>
        </p:txBody>
      </p:sp>
      <p:grpSp>
        <p:nvGrpSpPr>
          <p:cNvPr id="3" name="Google Shape;14293;p76">
            <a:extLst>
              <a:ext uri="{FF2B5EF4-FFF2-40B4-BE49-F238E27FC236}">
                <a16:creationId xmlns:a16="http://schemas.microsoft.com/office/drawing/2014/main" id="{DCF6DB14-215D-FEA9-18F7-8A6E4FD57B49}"/>
              </a:ext>
            </a:extLst>
          </p:cNvPr>
          <p:cNvGrpSpPr/>
          <p:nvPr/>
        </p:nvGrpSpPr>
        <p:grpSpPr>
          <a:xfrm>
            <a:off x="1404294" y="506960"/>
            <a:ext cx="2107079" cy="2003762"/>
            <a:chOff x="7066548" y="2912594"/>
            <a:chExt cx="352209" cy="334939"/>
          </a:xfrm>
          <a:solidFill>
            <a:schemeClr val="accent1"/>
          </a:solidFill>
        </p:grpSpPr>
        <p:sp>
          <p:nvSpPr>
            <p:cNvPr id="4" name="Google Shape;14294;p76">
              <a:extLst>
                <a:ext uri="{FF2B5EF4-FFF2-40B4-BE49-F238E27FC236}">
                  <a16:creationId xmlns:a16="http://schemas.microsoft.com/office/drawing/2014/main" id="{DEA7C3D5-D305-EA20-C83E-F40F134176AE}"/>
                </a:ext>
              </a:extLst>
            </p:cNvPr>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95;p76">
              <a:extLst>
                <a:ext uri="{FF2B5EF4-FFF2-40B4-BE49-F238E27FC236}">
                  <a16:creationId xmlns:a16="http://schemas.microsoft.com/office/drawing/2014/main" id="{83ADC5F2-FF89-D134-AD28-D3D4B20BDDEC}"/>
                </a:ext>
              </a:extLst>
            </p:cNvPr>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96;p76">
              <a:extLst>
                <a:ext uri="{FF2B5EF4-FFF2-40B4-BE49-F238E27FC236}">
                  <a16:creationId xmlns:a16="http://schemas.microsoft.com/office/drawing/2014/main" id="{50AA7DC9-7BEE-F8C2-486A-19BB63E887D1}"/>
                </a:ext>
              </a:extLst>
            </p:cNvPr>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297;p76">
              <a:extLst>
                <a:ext uri="{FF2B5EF4-FFF2-40B4-BE49-F238E27FC236}">
                  <a16:creationId xmlns:a16="http://schemas.microsoft.com/office/drawing/2014/main" id="{37D2E112-B36A-E248-DAFF-52B4D05EC31F}"/>
                </a:ext>
              </a:extLst>
            </p:cNvPr>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298;p76">
              <a:extLst>
                <a:ext uri="{FF2B5EF4-FFF2-40B4-BE49-F238E27FC236}">
                  <a16:creationId xmlns:a16="http://schemas.microsoft.com/office/drawing/2014/main" id="{B5A50DD6-5695-CDB3-AC0C-B94BB6199E78}"/>
                </a:ext>
              </a:extLst>
            </p:cNvPr>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99;p76">
              <a:extLst>
                <a:ext uri="{FF2B5EF4-FFF2-40B4-BE49-F238E27FC236}">
                  <a16:creationId xmlns:a16="http://schemas.microsoft.com/office/drawing/2014/main" id="{13E5BBE1-352D-FA58-1AAD-7AAE2EDF310B}"/>
                </a:ext>
              </a:extLst>
            </p:cNvPr>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63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white logo&#10;&#10;Description automatically generated">
            <a:extLst>
              <a:ext uri="{FF2B5EF4-FFF2-40B4-BE49-F238E27FC236}">
                <a16:creationId xmlns:a16="http://schemas.microsoft.com/office/drawing/2014/main" id="{5064220B-B510-5079-2082-08252BFE3BAF}"/>
              </a:ext>
            </a:extLst>
          </p:cNvPr>
          <p:cNvPicPr>
            <a:picLocks noChangeAspect="1"/>
          </p:cNvPicPr>
          <p:nvPr/>
        </p:nvPicPr>
        <p:blipFill>
          <a:blip r:embed="rId3"/>
          <a:stretch>
            <a:fillRect/>
          </a:stretch>
        </p:blipFill>
        <p:spPr>
          <a:xfrm>
            <a:off x="5747215" y="1800119"/>
            <a:ext cx="1640187" cy="1601759"/>
          </a:xfrm>
          <a:prstGeom prst="rect">
            <a:avLst/>
          </a:prstGeom>
        </p:spPr>
      </p:pic>
      <p:sp>
        <p:nvSpPr>
          <p:cNvPr id="5" name="Google Shape;1521;p40">
            <a:extLst>
              <a:ext uri="{FF2B5EF4-FFF2-40B4-BE49-F238E27FC236}">
                <a16:creationId xmlns:a16="http://schemas.microsoft.com/office/drawing/2014/main" id="{D0FBC850-EB27-7E9B-1B46-4F7ECF6801FB}"/>
              </a:ext>
            </a:extLst>
          </p:cNvPr>
          <p:cNvSpPr txBox="1">
            <a:spLocks/>
          </p:cNvSpPr>
          <p:nvPr/>
        </p:nvSpPr>
        <p:spPr>
          <a:xfrm>
            <a:off x="5386333" y="3617096"/>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highlight>
                  <a:schemeClr val="dk2"/>
                </a:highlight>
                <a:latin typeface="DM Serif Display"/>
                <a:ea typeface="DM Serif Display"/>
                <a:cs typeface="DM Serif Display"/>
                <a:sym typeface="DM Serif Display"/>
              </a:rPr>
              <a:t>Dataset File</a:t>
            </a:r>
          </a:p>
        </p:txBody>
      </p:sp>
      <p:pic>
        <p:nvPicPr>
          <p:cNvPr id="6" name="Graphic 5" descr="World outline">
            <a:extLst>
              <a:ext uri="{FF2B5EF4-FFF2-40B4-BE49-F238E27FC236}">
                <a16:creationId xmlns:a16="http://schemas.microsoft.com/office/drawing/2014/main" id="{94536688-4ADF-A518-5C2D-72BD92B754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6436" y="1761691"/>
            <a:ext cx="1640187" cy="1640187"/>
          </a:xfrm>
          <a:prstGeom prst="rect">
            <a:avLst/>
          </a:prstGeom>
        </p:spPr>
      </p:pic>
      <p:sp>
        <p:nvSpPr>
          <p:cNvPr id="7" name="Google Shape;1521;p40">
            <a:extLst>
              <a:ext uri="{FF2B5EF4-FFF2-40B4-BE49-F238E27FC236}">
                <a16:creationId xmlns:a16="http://schemas.microsoft.com/office/drawing/2014/main" id="{41DC68E6-6BD0-BB2B-DF56-10BCFA17379F}"/>
              </a:ext>
            </a:extLst>
          </p:cNvPr>
          <p:cNvSpPr txBox="1">
            <a:spLocks/>
          </p:cNvSpPr>
          <p:nvPr/>
        </p:nvSpPr>
        <p:spPr>
          <a:xfrm>
            <a:off x="1255393" y="3594091"/>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highlight>
                  <a:schemeClr val="dk2"/>
                </a:highlight>
                <a:latin typeface="DM Serif Display"/>
                <a:ea typeface="DM Serif Display"/>
                <a:cs typeface="DM Serif Display"/>
                <a:sym typeface="DM Serif Display"/>
              </a:rPr>
              <a:t>Internet</a:t>
            </a:r>
          </a:p>
        </p:txBody>
      </p:sp>
      <p:sp>
        <p:nvSpPr>
          <p:cNvPr id="8" name="Title 1">
            <a:extLst>
              <a:ext uri="{FF2B5EF4-FFF2-40B4-BE49-F238E27FC236}">
                <a16:creationId xmlns:a16="http://schemas.microsoft.com/office/drawing/2014/main" id="{B2C161AA-AA2E-6B26-5F74-18BD12CCC685}"/>
              </a:ext>
            </a:extLst>
          </p:cNvPr>
          <p:cNvSpPr>
            <a:spLocks noGrp="1"/>
          </p:cNvSpPr>
          <p:nvPr>
            <p:ph type="title"/>
          </p:nvPr>
        </p:nvSpPr>
        <p:spPr>
          <a:xfrm>
            <a:off x="720000" y="845379"/>
            <a:ext cx="7704000" cy="497163"/>
          </a:xfrm>
        </p:spPr>
        <p:txBody>
          <a:bodyPr/>
          <a:lstStyle/>
          <a:p>
            <a:pPr algn="ctr"/>
            <a:r>
              <a:rPr lang="en-GB"/>
              <a:t>Formation of Dataset</a:t>
            </a:r>
          </a:p>
        </p:txBody>
      </p:sp>
      <p:cxnSp>
        <p:nvCxnSpPr>
          <p:cNvPr id="10" name="Straight Arrow Connector 9">
            <a:extLst>
              <a:ext uri="{FF2B5EF4-FFF2-40B4-BE49-F238E27FC236}">
                <a16:creationId xmlns:a16="http://schemas.microsoft.com/office/drawing/2014/main" id="{7D87E9D9-5EA4-FE61-C60C-9E80C2A7EFDE}"/>
              </a:ext>
            </a:extLst>
          </p:cNvPr>
          <p:cNvCxnSpPr/>
          <p:nvPr/>
        </p:nvCxnSpPr>
        <p:spPr>
          <a:xfrm>
            <a:off x="3587858" y="2571750"/>
            <a:ext cx="1890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17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C1CC-15B9-1F72-5EBC-043AE69B2DAC}"/>
              </a:ext>
            </a:extLst>
          </p:cNvPr>
          <p:cNvSpPr>
            <a:spLocks noGrp="1"/>
          </p:cNvSpPr>
          <p:nvPr>
            <p:ph type="title"/>
          </p:nvPr>
        </p:nvSpPr>
        <p:spPr/>
        <p:txBody>
          <a:bodyPr/>
          <a:lstStyle/>
          <a:p>
            <a:r>
              <a:rPr lang="en-US"/>
              <a:t>Datasets Used in Regression</a:t>
            </a:r>
          </a:p>
        </p:txBody>
      </p:sp>
      <p:sp>
        <p:nvSpPr>
          <p:cNvPr id="4" name="Rounded Rectangle 3">
            <a:extLst>
              <a:ext uri="{FF2B5EF4-FFF2-40B4-BE49-F238E27FC236}">
                <a16:creationId xmlns:a16="http://schemas.microsoft.com/office/drawing/2014/main" id="{0C5BABF0-4A11-563D-9B44-8950EC82B313}"/>
              </a:ext>
            </a:extLst>
          </p:cNvPr>
          <p:cNvSpPr/>
          <p:nvPr/>
        </p:nvSpPr>
        <p:spPr>
          <a:xfrm>
            <a:off x="3354672" y="1355308"/>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chivo" pitchFamily="2" charset="77"/>
                <a:cs typeface="Archivo" pitchFamily="2" charset="77"/>
              </a:rPr>
              <a:t>merged200k.csv</a:t>
            </a:r>
          </a:p>
        </p:txBody>
      </p:sp>
      <p:sp>
        <p:nvSpPr>
          <p:cNvPr id="5" name="Rounded Rectangle 4">
            <a:extLst>
              <a:ext uri="{FF2B5EF4-FFF2-40B4-BE49-F238E27FC236}">
                <a16:creationId xmlns:a16="http://schemas.microsoft.com/office/drawing/2014/main" id="{2CECC744-FFA6-6498-3449-EC0FA4A4F84A}"/>
              </a:ext>
            </a:extLst>
          </p:cNvPr>
          <p:cNvSpPr/>
          <p:nvPr/>
        </p:nvSpPr>
        <p:spPr>
          <a:xfrm>
            <a:off x="720000" y="2838291"/>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regression_test</a:t>
            </a:r>
            <a:endParaRPr lang="en-US" b="1">
              <a:solidFill>
                <a:schemeClr val="tx1"/>
              </a:solidFill>
              <a:latin typeface="Archivo" pitchFamily="2" charset="77"/>
              <a:cs typeface="Archivo" pitchFamily="2" charset="77"/>
            </a:endParaRPr>
          </a:p>
        </p:txBody>
      </p:sp>
      <p:sp>
        <p:nvSpPr>
          <p:cNvPr id="6" name="Rounded Rectangle 5">
            <a:extLst>
              <a:ext uri="{FF2B5EF4-FFF2-40B4-BE49-F238E27FC236}">
                <a16:creationId xmlns:a16="http://schemas.microsoft.com/office/drawing/2014/main" id="{DD80F64D-EABF-FDE1-2132-D083662AEBAA}"/>
              </a:ext>
            </a:extLst>
          </p:cNvPr>
          <p:cNvSpPr/>
          <p:nvPr/>
        </p:nvSpPr>
        <p:spPr>
          <a:xfrm>
            <a:off x="3354672" y="2838291"/>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regression_train</a:t>
            </a:r>
            <a:endParaRPr lang="en-US" b="1">
              <a:solidFill>
                <a:schemeClr val="tx1"/>
              </a:solidFill>
              <a:latin typeface="Archivo" pitchFamily="2" charset="77"/>
              <a:cs typeface="Archivo" pitchFamily="2" charset="77"/>
            </a:endParaRPr>
          </a:p>
        </p:txBody>
      </p:sp>
      <p:sp>
        <p:nvSpPr>
          <p:cNvPr id="7" name="Rounded Rectangle 6">
            <a:extLst>
              <a:ext uri="{FF2B5EF4-FFF2-40B4-BE49-F238E27FC236}">
                <a16:creationId xmlns:a16="http://schemas.microsoft.com/office/drawing/2014/main" id="{9A3D26E1-2F05-7DEE-47AF-99A85A40CCAD}"/>
              </a:ext>
            </a:extLst>
          </p:cNvPr>
          <p:cNvSpPr/>
          <p:nvPr/>
        </p:nvSpPr>
        <p:spPr>
          <a:xfrm>
            <a:off x="5896981" y="3706509"/>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chivo" pitchFamily="2" charset="77"/>
                <a:cs typeface="Archivo" pitchFamily="2" charset="77"/>
              </a:rPr>
              <a:t>df_smogn</a:t>
            </a:r>
            <a:endParaRPr lang="en-US" b="1">
              <a:solidFill>
                <a:schemeClr val="tx1"/>
              </a:solidFill>
              <a:latin typeface="Archivo" pitchFamily="2" charset="77"/>
              <a:cs typeface="Archivo" pitchFamily="2" charset="77"/>
            </a:endParaRPr>
          </a:p>
        </p:txBody>
      </p:sp>
      <p:cxnSp>
        <p:nvCxnSpPr>
          <p:cNvPr id="8" name="Straight Arrow Connector 7">
            <a:extLst>
              <a:ext uri="{FF2B5EF4-FFF2-40B4-BE49-F238E27FC236}">
                <a16:creationId xmlns:a16="http://schemas.microsoft.com/office/drawing/2014/main" id="{B74F3F81-CFDD-9359-8E1B-8F005071E4E7}"/>
              </a:ext>
            </a:extLst>
          </p:cNvPr>
          <p:cNvCxnSpPr>
            <a:cxnSpLocks/>
          </p:cNvCxnSpPr>
          <p:nvPr/>
        </p:nvCxnSpPr>
        <p:spPr>
          <a:xfrm flipH="1">
            <a:off x="2115127" y="2059709"/>
            <a:ext cx="2189018" cy="6465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2965A5-2E40-5372-DEB4-D3183ED4BF60}"/>
              </a:ext>
            </a:extLst>
          </p:cNvPr>
          <p:cNvCxnSpPr>
            <a:cxnSpLocks/>
          </p:cNvCxnSpPr>
          <p:nvPr/>
        </p:nvCxnSpPr>
        <p:spPr>
          <a:xfrm>
            <a:off x="4558146" y="2059709"/>
            <a:ext cx="0" cy="6465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09808A61-888E-0DAC-9294-31B84C15F396}"/>
              </a:ext>
            </a:extLst>
          </p:cNvPr>
          <p:cNvCxnSpPr>
            <a:cxnSpLocks/>
          </p:cNvCxnSpPr>
          <p:nvPr/>
        </p:nvCxnSpPr>
        <p:spPr>
          <a:xfrm>
            <a:off x="5989344" y="3124641"/>
            <a:ext cx="1164163" cy="449325"/>
          </a:xfrm>
          <a:prstGeom prst="curvedConnector3">
            <a:avLst>
              <a:gd name="adj1" fmla="val 9833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AD24F7-7B27-EAF0-F6E8-296AC1CB4972}"/>
              </a:ext>
            </a:extLst>
          </p:cNvPr>
          <p:cNvSpPr txBox="1"/>
          <p:nvPr/>
        </p:nvSpPr>
        <p:spPr>
          <a:xfrm>
            <a:off x="7064767" y="3112301"/>
            <a:ext cx="135923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sampled using SMOGN</a:t>
            </a:r>
          </a:p>
        </p:txBody>
      </p:sp>
      <p:sp>
        <p:nvSpPr>
          <p:cNvPr id="34" name="TextBox 33">
            <a:extLst>
              <a:ext uri="{FF2B5EF4-FFF2-40B4-BE49-F238E27FC236}">
                <a16:creationId xmlns:a16="http://schemas.microsoft.com/office/drawing/2014/main" id="{0655C6EF-3888-FAD0-31A1-2A6AC239A01A}"/>
              </a:ext>
            </a:extLst>
          </p:cNvPr>
          <p:cNvSpPr txBox="1"/>
          <p:nvPr/>
        </p:nvSpPr>
        <p:spPr>
          <a:xfrm>
            <a:off x="902844" y="1937236"/>
            <a:ext cx="194774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train/test split</a:t>
            </a:r>
          </a:p>
          <a:p>
            <a:pPr algn="ctr"/>
            <a:r>
              <a:rPr lang="en-US" sz="1200">
                <a:solidFill>
                  <a:schemeClr val="bg1"/>
                </a:solidFill>
                <a:latin typeface="Archivo" pitchFamily="2" charset="77"/>
                <a:cs typeface="Archivo" pitchFamily="2" charset="77"/>
              </a:rPr>
              <a:t>for non-sampled dataset</a:t>
            </a:r>
          </a:p>
        </p:txBody>
      </p:sp>
      <p:sp>
        <p:nvSpPr>
          <p:cNvPr id="35" name="TextBox 34">
            <a:extLst>
              <a:ext uri="{FF2B5EF4-FFF2-40B4-BE49-F238E27FC236}">
                <a16:creationId xmlns:a16="http://schemas.microsoft.com/office/drawing/2014/main" id="{15768DC8-4345-3B0F-DC94-95A705FF7AB6}"/>
              </a:ext>
            </a:extLst>
          </p:cNvPr>
          <p:cNvSpPr txBox="1"/>
          <p:nvPr/>
        </p:nvSpPr>
        <p:spPr>
          <a:xfrm>
            <a:off x="1470531" y="3573966"/>
            <a:ext cx="3552977" cy="1015663"/>
          </a:xfrm>
          <a:prstGeom prst="rect">
            <a:avLst/>
          </a:prstGeom>
          <a:noFill/>
        </p:spPr>
        <p:txBody>
          <a:bodyPr wrap="square" rtlCol="0">
            <a:spAutoFit/>
          </a:bodyPr>
          <a:lstStyle/>
          <a:p>
            <a:pPr algn="ctr"/>
            <a:r>
              <a:rPr lang="en-US" sz="2400" b="1">
                <a:solidFill>
                  <a:schemeClr val="bg1"/>
                </a:solidFill>
                <a:latin typeface="Archivo" pitchFamily="2" charset="77"/>
                <a:cs typeface="Archivo" pitchFamily="2" charset="77"/>
              </a:rPr>
              <a:t>Why?</a:t>
            </a:r>
          </a:p>
          <a:p>
            <a:pPr algn="ctr"/>
            <a:r>
              <a:rPr lang="en-US" sz="1800">
                <a:solidFill>
                  <a:schemeClr val="bg1"/>
                </a:solidFill>
                <a:latin typeface="Archivo" pitchFamily="2" charset="77"/>
                <a:cs typeface="Archivo" pitchFamily="2" charset="77"/>
              </a:rPr>
              <a:t>so that the</a:t>
            </a:r>
            <a:r>
              <a:rPr lang="en-US" sz="1800" i="1">
                <a:solidFill>
                  <a:schemeClr val="bg1"/>
                </a:solidFill>
                <a:latin typeface="Archivo" pitchFamily="2" charset="77"/>
                <a:cs typeface="Archivo" pitchFamily="2" charset="77"/>
              </a:rPr>
              <a:t> </a:t>
            </a:r>
            <a:r>
              <a:rPr lang="en-US" sz="1800" i="1" u="sng">
                <a:solidFill>
                  <a:schemeClr val="bg1"/>
                </a:solidFill>
                <a:latin typeface="Archivo" pitchFamily="2" charset="77"/>
                <a:cs typeface="Archivo" pitchFamily="2" charset="77"/>
              </a:rPr>
              <a:t>test dataset is the same</a:t>
            </a:r>
            <a:r>
              <a:rPr lang="en-US" sz="1800">
                <a:solidFill>
                  <a:schemeClr val="bg1"/>
                </a:solidFill>
                <a:latin typeface="Archivo" pitchFamily="2" charset="77"/>
                <a:cs typeface="Archivo" pitchFamily="2" charset="77"/>
              </a:rPr>
              <a:t> for fair comparison</a:t>
            </a:r>
          </a:p>
        </p:txBody>
      </p:sp>
      <p:sp>
        <p:nvSpPr>
          <p:cNvPr id="36" name="TextBox 35">
            <a:extLst>
              <a:ext uri="{FF2B5EF4-FFF2-40B4-BE49-F238E27FC236}">
                <a16:creationId xmlns:a16="http://schemas.microsoft.com/office/drawing/2014/main" id="{03361829-A679-091C-C531-B8CB645BD5D3}"/>
              </a:ext>
            </a:extLst>
          </p:cNvPr>
          <p:cNvSpPr txBox="1"/>
          <p:nvPr/>
        </p:nvSpPr>
        <p:spPr>
          <a:xfrm>
            <a:off x="4812148" y="2088816"/>
            <a:ext cx="1947743" cy="461665"/>
          </a:xfrm>
          <a:prstGeom prst="rect">
            <a:avLst/>
          </a:prstGeom>
          <a:noFill/>
        </p:spPr>
        <p:txBody>
          <a:bodyPr wrap="square" rtlCol="0">
            <a:spAutoFit/>
          </a:bodyPr>
          <a:lstStyle/>
          <a:p>
            <a:pPr algn="ctr"/>
            <a:r>
              <a:rPr lang="en-US" sz="1200">
                <a:solidFill>
                  <a:schemeClr val="bg1"/>
                </a:solidFill>
                <a:latin typeface="Archivo" pitchFamily="2" charset="77"/>
                <a:cs typeface="Archivo" pitchFamily="2" charset="77"/>
              </a:rPr>
              <a:t>train/test split</a:t>
            </a:r>
          </a:p>
          <a:p>
            <a:pPr algn="ctr"/>
            <a:r>
              <a:rPr lang="en-US" sz="1200">
                <a:solidFill>
                  <a:schemeClr val="bg1"/>
                </a:solidFill>
                <a:latin typeface="Archivo" pitchFamily="2" charset="77"/>
                <a:cs typeface="Archivo" pitchFamily="2" charset="77"/>
              </a:rPr>
              <a:t>for non-sampled dataset</a:t>
            </a:r>
          </a:p>
        </p:txBody>
      </p:sp>
    </p:spTree>
    <p:extLst>
      <p:ext uri="{BB962C8B-B14F-4D97-AF65-F5344CB8AC3E}">
        <p14:creationId xmlns:p14="http://schemas.microsoft.com/office/powerpoint/2010/main" val="336347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Linear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p:txBody>
          <a:bodyPr/>
          <a:lstStyle/>
          <a:p>
            <a:pPr algn="r"/>
            <a:r>
              <a:rPr lang="en-US" b="1"/>
              <a:t>R2 score: 0.19</a:t>
            </a:r>
          </a:p>
          <a:p>
            <a:pPr algn="r"/>
            <a:r>
              <a:rPr lang="en-US" b="1"/>
              <a:t>RMSE: 15</a:t>
            </a:r>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638075"/>
            <a:ext cx="3720191" cy="393600"/>
          </a:xfrm>
        </p:spPr>
        <p:txBody>
          <a:bodyPr/>
          <a:lstStyle/>
          <a:p>
            <a:pPr algn="r"/>
            <a:r>
              <a:rPr lang="en-US"/>
              <a:t>Non-sampled Dataset (Train)</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p:txBody>
          <a:bodyPr/>
          <a:lstStyle/>
          <a:p>
            <a:r>
              <a:rPr lang="en-US" b="1"/>
              <a:t>R2 score: 0.19</a:t>
            </a:r>
          </a:p>
          <a:p>
            <a:r>
              <a:rPr lang="en-US" b="1"/>
              <a:t>RMSE: 15</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639855"/>
            <a:ext cx="4028567" cy="393600"/>
          </a:xfrm>
        </p:spPr>
        <p:txBody>
          <a:bodyPr/>
          <a:lstStyle/>
          <a:p>
            <a:r>
              <a:rPr lang="en-US"/>
              <a:t>Non-sampled Dataset (Test)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p:txBody>
          <a:bodyPr/>
          <a:lstStyle/>
          <a:p>
            <a:pPr algn="r"/>
            <a:r>
              <a:rPr lang="en-US" b="1">
                <a:highlight>
                  <a:srgbClr val="008000"/>
                </a:highlight>
              </a:rPr>
              <a:t>R2 score: 0.52</a:t>
            </a:r>
          </a:p>
          <a:p>
            <a:pPr algn="r"/>
            <a:r>
              <a:rPr lang="en-US" b="1"/>
              <a:t>RMSE: 17</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p:txBody>
          <a:bodyPr/>
          <a:lstStyle/>
          <a:p>
            <a:r>
              <a:rPr lang="en-US" b="1">
                <a:highlight>
                  <a:srgbClr val="800000"/>
                </a:highlight>
              </a:rPr>
              <a:t>R2 score: -0.16</a:t>
            </a:r>
          </a:p>
          <a:p>
            <a:r>
              <a:rPr lang="en-US" b="1"/>
              <a:t>RMSE: 18</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286642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SMOGN Dataset (Train)</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2866428"/>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SMOGN Dataset (Test)</a:t>
            </a:r>
          </a:p>
        </p:txBody>
      </p:sp>
    </p:spTree>
    <p:extLst>
      <p:ext uri="{BB962C8B-B14F-4D97-AF65-F5344CB8AC3E}">
        <p14:creationId xmlns:p14="http://schemas.microsoft.com/office/powerpoint/2010/main" val="3522696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Linear Regression Results</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2315591" y="1910735"/>
            <a:ext cx="2124600" cy="543000"/>
          </a:xfrm>
        </p:spPr>
        <p:txBody>
          <a:bodyPr/>
          <a:lstStyle/>
          <a:p>
            <a:pPr algn="r"/>
            <a:r>
              <a:rPr lang="en-US" b="1">
                <a:highlight>
                  <a:srgbClr val="008000"/>
                </a:highlight>
              </a:rPr>
              <a:t>R2 score: 0.52</a:t>
            </a:r>
          </a:p>
          <a:p>
            <a:pPr algn="r"/>
            <a:r>
              <a:rPr lang="en-US" b="1"/>
              <a:t>RMSE: 17</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356066" y="1910735"/>
            <a:ext cx="2124600" cy="543000"/>
          </a:xfrm>
        </p:spPr>
        <p:txBody>
          <a:bodyPr/>
          <a:lstStyle/>
          <a:p>
            <a:r>
              <a:rPr lang="en-US" b="1">
                <a:highlight>
                  <a:srgbClr val="800000"/>
                </a:highlight>
              </a:rPr>
              <a:t>R2 score: -0.16</a:t>
            </a:r>
          </a:p>
          <a:p>
            <a:r>
              <a:rPr lang="en-US" b="1"/>
              <a:t>RMSE: 18</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140338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SMOGN Dataset (Train)</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1403388"/>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SMOGN Dataset (Test)</a:t>
            </a:r>
          </a:p>
        </p:txBody>
      </p:sp>
      <p:sp>
        <p:nvSpPr>
          <p:cNvPr id="19" name="TextBox 18">
            <a:extLst>
              <a:ext uri="{FF2B5EF4-FFF2-40B4-BE49-F238E27FC236}">
                <a16:creationId xmlns:a16="http://schemas.microsoft.com/office/drawing/2014/main" id="{2B40F8A6-E8C9-08A2-EFD0-C6A96D2F2F08}"/>
              </a:ext>
            </a:extLst>
          </p:cNvPr>
          <p:cNvSpPr txBox="1"/>
          <p:nvPr/>
        </p:nvSpPr>
        <p:spPr>
          <a:xfrm>
            <a:off x="1867302" y="2781701"/>
            <a:ext cx="5804033" cy="1443600"/>
          </a:xfrm>
          <a:prstGeom prst="rect">
            <a:avLst/>
          </a:prstGeom>
          <a:noFill/>
        </p:spPr>
        <p:txBody>
          <a:bodyPr wrap="square" rtlCol="0">
            <a:spAutoFit/>
          </a:bodyPr>
          <a:lstStyle/>
          <a:p>
            <a:pPr algn="ctr">
              <a:lnSpc>
                <a:spcPct val="150000"/>
              </a:lnSpc>
            </a:pPr>
            <a:r>
              <a:rPr lang="en-US" sz="2400" b="1">
                <a:solidFill>
                  <a:schemeClr val="bg1"/>
                </a:solidFill>
                <a:latin typeface="Archivo" pitchFamily="2" charset="77"/>
                <a:cs typeface="Archivo" pitchFamily="2" charset="77"/>
              </a:rPr>
              <a:t>Why is the test result so bad?</a:t>
            </a:r>
          </a:p>
          <a:p>
            <a:pPr algn="ctr">
              <a:lnSpc>
                <a:spcPct val="150000"/>
              </a:lnSpc>
            </a:pPr>
            <a:r>
              <a:rPr lang="en-US" sz="1200">
                <a:solidFill>
                  <a:schemeClr val="bg1"/>
                </a:solidFill>
                <a:latin typeface="Archivo" pitchFamily="2" charset="77"/>
                <a:cs typeface="Archivo" pitchFamily="2" charset="77"/>
              </a:rPr>
              <a:t>Probably </a:t>
            </a:r>
            <a:r>
              <a:rPr lang="en-US" sz="1200" b="1">
                <a:solidFill>
                  <a:schemeClr val="bg1"/>
                </a:solidFill>
                <a:highlight>
                  <a:srgbClr val="009193"/>
                </a:highlight>
                <a:latin typeface="Archivo" pitchFamily="2" charset="77"/>
                <a:cs typeface="Archivo" pitchFamily="2" charset="77"/>
              </a:rPr>
              <a:t>overfitting</a:t>
            </a:r>
            <a:r>
              <a:rPr lang="en-US" sz="1200">
                <a:solidFill>
                  <a:schemeClr val="bg1"/>
                </a:solidFill>
                <a:latin typeface="Archivo" pitchFamily="2" charset="77"/>
                <a:cs typeface="Archivo" pitchFamily="2" charset="77"/>
              </a:rPr>
              <a:t>. At some popularity score, there are significantly more synthetic data points than real data points. So,</a:t>
            </a:r>
            <a:r>
              <a:rPr lang="en-US" sz="1200" b="1">
                <a:solidFill>
                  <a:schemeClr val="bg1"/>
                </a:solidFill>
                <a:latin typeface="Archivo" pitchFamily="2" charset="77"/>
                <a:cs typeface="Archivo" pitchFamily="2" charset="77"/>
              </a:rPr>
              <a:t> </a:t>
            </a:r>
            <a:r>
              <a:rPr lang="en-US" sz="1200" b="1" u="sng">
                <a:solidFill>
                  <a:schemeClr val="bg1"/>
                </a:solidFill>
                <a:latin typeface="Archivo" pitchFamily="2" charset="77"/>
                <a:cs typeface="Archivo" pitchFamily="2" charset="77"/>
              </a:rPr>
              <a:t>the model is more tuned to synthetic data </a:t>
            </a:r>
            <a:r>
              <a:rPr lang="en-US" sz="1200">
                <a:solidFill>
                  <a:schemeClr val="bg1"/>
                </a:solidFill>
                <a:latin typeface="Archivo" pitchFamily="2" charset="77"/>
                <a:cs typeface="Archivo" pitchFamily="2" charset="77"/>
              </a:rPr>
              <a:t>instead of real data </a:t>
            </a:r>
            <a:r>
              <a:rPr lang="en-US" sz="1200">
                <a:solidFill>
                  <a:schemeClr val="bg1"/>
                </a:solidFill>
                <a:latin typeface="Archivo" pitchFamily="2" charset="77"/>
                <a:cs typeface="Archivo" pitchFamily="2" charset="77"/>
                <a:sym typeface="Wingdings" pitchFamily="2" charset="2"/>
              </a:rPr>
              <a:t> performs miserably in test data, which is real</a:t>
            </a:r>
            <a:endParaRPr lang="en-US" sz="1200">
              <a:solidFill>
                <a:schemeClr val="bg1"/>
              </a:solidFill>
              <a:latin typeface="Archivo" pitchFamily="2" charset="77"/>
              <a:cs typeface="Archivo" pitchFamily="2" charset="77"/>
            </a:endParaRPr>
          </a:p>
        </p:txBody>
      </p:sp>
    </p:spTree>
    <p:extLst>
      <p:ext uri="{BB962C8B-B14F-4D97-AF65-F5344CB8AC3E}">
        <p14:creationId xmlns:p14="http://schemas.microsoft.com/office/powerpoint/2010/main" val="268666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16972"/>
            <a:ext cx="7704000" cy="572700"/>
          </a:xfrm>
        </p:spPr>
        <p:txBody>
          <a:bodyPr/>
          <a:lstStyle/>
          <a:p>
            <a:r>
              <a:rPr lang="en-US" sz="2800"/>
              <a:t>Regression Models on Non-Sampled Dataset</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3509699" y="1690614"/>
            <a:ext cx="2124600" cy="543000"/>
          </a:xfrm>
        </p:spPr>
        <p:txBody>
          <a:bodyPr/>
          <a:lstStyle/>
          <a:p>
            <a:pPr algn="ctr"/>
            <a:r>
              <a:rPr lang="en-US" b="1"/>
              <a:t>R2 score: 0.19</a:t>
            </a:r>
          </a:p>
          <a:p>
            <a:pPr algn="ctr"/>
            <a:r>
              <a:rPr lang="en-US" b="1"/>
              <a:t>RMSE: 15</a:t>
            </a:r>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1592033" y="1286472"/>
            <a:ext cx="5959933" cy="393600"/>
          </a:xfrm>
        </p:spPr>
        <p:txBody>
          <a:bodyPr/>
          <a:lstStyle/>
          <a:p>
            <a:pPr algn="ctr"/>
            <a:r>
              <a:rPr lang="en-US"/>
              <a:t>Linear, Ridge and Lasso Regression</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2154225" y="2768550"/>
            <a:ext cx="2124600" cy="543000"/>
          </a:xfrm>
        </p:spPr>
        <p:txBody>
          <a:bodyPr/>
          <a:lstStyle/>
          <a:p>
            <a:pPr algn="r"/>
            <a:r>
              <a:rPr lang="en-US" b="1"/>
              <a:t>R2 score: 0.23</a:t>
            </a:r>
          </a:p>
          <a:p>
            <a:pPr algn="r"/>
            <a:r>
              <a:rPr lang="en-US" b="1"/>
              <a:t>RMSE: 15</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4865176" y="2778471"/>
            <a:ext cx="2124600" cy="543000"/>
          </a:xfrm>
        </p:spPr>
        <p:txBody>
          <a:bodyPr/>
          <a:lstStyle/>
          <a:p>
            <a:r>
              <a:rPr lang="en-US" b="1"/>
              <a:t>R2 score: 0.21</a:t>
            </a:r>
          </a:p>
          <a:p>
            <a:r>
              <a:rPr lang="en-US" b="1"/>
              <a:t>RMSE: 15</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852231" y="2374950"/>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Decision Tree</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4865176" y="2374950"/>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Random Forest</a:t>
            </a:r>
          </a:p>
        </p:txBody>
      </p:sp>
      <p:sp>
        <p:nvSpPr>
          <p:cNvPr id="8" name="Subtitle 6">
            <a:extLst>
              <a:ext uri="{FF2B5EF4-FFF2-40B4-BE49-F238E27FC236}">
                <a16:creationId xmlns:a16="http://schemas.microsoft.com/office/drawing/2014/main" id="{0310DB5B-17AB-A484-C84A-FAC99B8A2754}"/>
              </a:ext>
            </a:extLst>
          </p:cNvPr>
          <p:cNvSpPr txBox="1">
            <a:spLocks/>
          </p:cNvSpPr>
          <p:nvPr/>
        </p:nvSpPr>
        <p:spPr>
          <a:xfrm>
            <a:off x="2154225" y="3967956"/>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R2 score: 0.28</a:t>
            </a:r>
          </a:p>
          <a:p>
            <a:pPr algn="r"/>
            <a:r>
              <a:rPr lang="en-US" b="1">
                <a:highlight>
                  <a:srgbClr val="008000"/>
                </a:highlight>
              </a:rPr>
              <a:t>RMSE: 14</a:t>
            </a:r>
          </a:p>
        </p:txBody>
      </p:sp>
      <p:sp>
        <p:nvSpPr>
          <p:cNvPr id="10" name="Subtitle 8">
            <a:extLst>
              <a:ext uri="{FF2B5EF4-FFF2-40B4-BE49-F238E27FC236}">
                <a16:creationId xmlns:a16="http://schemas.microsoft.com/office/drawing/2014/main" id="{271CCB0E-3FA9-85D2-2BB2-0EB685B9FA19}"/>
              </a:ext>
            </a:extLst>
          </p:cNvPr>
          <p:cNvSpPr txBox="1">
            <a:spLocks/>
          </p:cNvSpPr>
          <p:nvPr/>
        </p:nvSpPr>
        <p:spPr>
          <a:xfrm>
            <a:off x="4865175" y="3967956"/>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t>R2 score: 0.27</a:t>
            </a:r>
          </a:p>
          <a:p>
            <a:r>
              <a:rPr lang="en-US" b="1">
                <a:highlight>
                  <a:srgbClr val="008000"/>
                </a:highlight>
              </a:rPr>
              <a:t>RMSE: 14</a:t>
            </a:r>
          </a:p>
        </p:txBody>
      </p:sp>
      <p:sp>
        <p:nvSpPr>
          <p:cNvPr id="11" name="Subtitle 3">
            <a:extLst>
              <a:ext uri="{FF2B5EF4-FFF2-40B4-BE49-F238E27FC236}">
                <a16:creationId xmlns:a16="http://schemas.microsoft.com/office/drawing/2014/main" id="{1F54D799-40DB-A933-24EF-264028CEF5E5}"/>
              </a:ext>
            </a:extLst>
          </p:cNvPr>
          <p:cNvSpPr txBox="1">
            <a:spLocks/>
          </p:cNvSpPr>
          <p:nvPr/>
        </p:nvSpPr>
        <p:spPr>
          <a:xfrm>
            <a:off x="852231" y="3564435"/>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Gradient Boosting</a:t>
            </a:r>
          </a:p>
        </p:txBody>
      </p:sp>
      <p:sp>
        <p:nvSpPr>
          <p:cNvPr id="14" name="Subtitle 5">
            <a:extLst>
              <a:ext uri="{FF2B5EF4-FFF2-40B4-BE49-F238E27FC236}">
                <a16:creationId xmlns:a16="http://schemas.microsoft.com/office/drawing/2014/main" id="{C0B39A3A-A9F4-CDC0-2A98-3248D390665D}"/>
              </a:ext>
            </a:extLst>
          </p:cNvPr>
          <p:cNvSpPr txBox="1">
            <a:spLocks/>
          </p:cNvSpPr>
          <p:nvPr/>
        </p:nvSpPr>
        <p:spPr>
          <a:xfrm>
            <a:off x="4865176" y="3564435"/>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Extra Tree Regression</a:t>
            </a:r>
          </a:p>
        </p:txBody>
      </p:sp>
      <p:sp>
        <p:nvSpPr>
          <p:cNvPr id="5" name="Oval 4">
            <a:extLst>
              <a:ext uri="{FF2B5EF4-FFF2-40B4-BE49-F238E27FC236}">
                <a16:creationId xmlns:a16="http://schemas.microsoft.com/office/drawing/2014/main" id="{741CCB67-F641-2EF7-AAB5-20D0A8B0EAF2}"/>
              </a:ext>
            </a:extLst>
          </p:cNvPr>
          <p:cNvSpPr/>
          <p:nvPr/>
        </p:nvSpPr>
        <p:spPr>
          <a:xfrm>
            <a:off x="2039678" y="3321471"/>
            <a:ext cx="2407631" cy="1366394"/>
          </a:xfrm>
          <a:prstGeom prst="ellipse">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7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16972"/>
            <a:ext cx="7704000" cy="572700"/>
          </a:xfrm>
        </p:spPr>
        <p:txBody>
          <a:bodyPr/>
          <a:lstStyle/>
          <a:p>
            <a:r>
              <a:rPr lang="en-US" sz="2800"/>
              <a:t>Regression Models on Non-Sampled Dataset</a:t>
            </a:r>
          </a:p>
        </p:txBody>
      </p:sp>
      <p:sp>
        <p:nvSpPr>
          <p:cNvPr id="8" name="Subtitle 6">
            <a:extLst>
              <a:ext uri="{FF2B5EF4-FFF2-40B4-BE49-F238E27FC236}">
                <a16:creationId xmlns:a16="http://schemas.microsoft.com/office/drawing/2014/main" id="{0310DB5B-17AB-A484-C84A-FAC99B8A2754}"/>
              </a:ext>
            </a:extLst>
          </p:cNvPr>
          <p:cNvSpPr txBox="1">
            <a:spLocks/>
          </p:cNvSpPr>
          <p:nvPr/>
        </p:nvSpPr>
        <p:spPr>
          <a:xfrm>
            <a:off x="5873994" y="2033304"/>
            <a:ext cx="2124600"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R2 score: 0.28</a:t>
            </a:r>
          </a:p>
          <a:p>
            <a:pPr algn="r"/>
            <a:r>
              <a:rPr lang="en-US" b="1">
                <a:highlight>
                  <a:srgbClr val="008000"/>
                </a:highlight>
              </a:rPr>
              <a:t>RMSE: 14</a:t>
            </a:r>
          </a:p>
        </p:txBody>
      </p:sp>
      <p:sp>
        <p:nvSpPr>
          <p:cNvPr id="11" name="Subtitle 3">
            <a:extLst>
              <a:ext uri="{FF2B5EF4-FFF2-40B4-BE49-F238E27FC236}">
                <a16:creationId xmlns:a16="http://schemas.microsoft.com/office/drawing/2014/main" id="{1F54D799-40DB-A933-24EF-264028CEF5E5}"/>
              </a:ext>
            </a:extLst>
          </p:cNvPr>
          <p:cNvSpPr txBox="1">
            <a:spLocks/>
          </p:cNvSpPr>
          <p:nvPr/>
        </p:nvSpPr>
        <p:spPr>
          <a:xfrm>
            <a:off x="4572000" y="1629783"/>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Gradient Boosting</a:t>
            </a:r>
          </a:p>
        </p:txBody>
      </p:sp>
      <p:sp>
        <p:nvSpPr>
          <p:cNvPr id="21" name="Title 1">
            <a:extLst>
              <a:ext uri="{FF2B5EF4-FFF2-40B4-BE49-F238E27FC236}">
                <a16:creationId xmlns:a16="http://schemas.microsoft.com/office/drawing/2014/main" id="{40198D41-08BF-F22E-46AE-F61B35CECAD3}"/>
              </a:ext>
            </a:extLst>
          </p:cNvPr>
          <p:cNvSpPr txBox="1">
            <a:spLocks/>
          </p:cNvSpPr>
          <p:nvPr/>
        </p:nvSpPr>
        <p:spPr>
          <a:xfrm>
            <a:off x="452388" y="1724974"/>
            <a:ext cx="4845007"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lt1"/>
              </a:buClr>
              <a:buSzPts val="3200"/>
              <a:buFont typeface="DM Serif Display"/>
              <a:buNone/>
              <a:defRPr sz="3200" b="0" i="0" u="none" strike="noStrike" cap="none">
                <a:solidFill>
                  <a:schemeClr val="lt1"/>
                </a:solidFill>
                <a:latin typeface="DM Serif Display"/>
                <a:ea typeface="DM Serif Display"/>
                <a:cs typeface="DM Serif Display"/>
                <a:sym typeface="DM Serif Display"/>
              </a:defRPr>
            </a:lvl9pPr>
          </a:lstStyle>
          <a:p>
            <a:r>
              <a:rPr lang="en-US" sz="4800" b="1"/>
              <a:t>K-Fold Cross Validation</a:t>
            </a:r>
          </a:p>
        </p:txBody>
      </p:sp>
      <p:sp>
        <p:nvSpPr>
          <p:cNvPr id="22" name="TextBox 21">
            <a:extLst>
              <a:ext uri="{FF2B5EF4-FFF2-40B4-BE49-F238E27FC236}">
                <a16:creationId xmlns:a16="http://schemas.microsoft.com/office/drawing/2014/main" id="{955CB1AF-41C1-69E5-2993-B6AFFB9BCA4D}"/>
              </a:ext>
            </a:extLst>
          </p:cNvPr>
          <p:cNvSpPr txBox="1"/>
          <p:nvPr/>
        </p:nvSpPr>
        <p:spPr>
          <a:xfrm>
            <a:off x="908276" y="3231385"/>
            <a:ext cx="3840479" cy="699487"/>
          </a:xfrm>
          <a:prstGeom prst="rect">
            <a:avLst/>
          </a:prstGeom>
          <a:noFill/>
        </p:spPr>
        <p:txBody>
          <a:bodyPr wrap="square" rtlCol="0">
            <a:spAutoFit/>
          </a:bodyPr>
          <a:lstStyle/>
          <a:p>
            <a:pPr algn="ctr">
              <a:lnSpc>
                <a:spcPct val="150000"/>
              </a:lnSpc>
            </a:pPr>
            <a:r>
              <a:rPr lang="en-US">
                <a:solidFill>
                  <a:schemeClr val="bg1"/>
                </a:solidFill>
                <a:latin typeface="Archivo" pitchFamily="2" charset="77"/>
                <a:cs typeface="Archivo" pitchFamily="2" charset="77"/>
              </a:rPr>
              <a:t>Basically, try different train/test split and take average R2 and RMSE score</a:t>
            </a:r>
          </a:p>
        </p:txBody>
      </p:sp>
      <p:sp>
        <p:nvSpPr>
          <p:cNvPr id="23" name="TextBox 22">
            <a:extLst>
              <a:ext uri="{FF2B5EF4-FFF2-40B4-BE49-F238E27FC236}">
                <a16:creationId xmlns:a16="http://schemas.microsoft.com/office/drawing/2014/main" id="{6E21BB04-D91D-31FC-1502-C68F3D36B860}"/>
              </a:ext>
            </a:extLst>
          </p:cNvPr>
          <p:cNvSpPr txBox="1"/>
          <p:nvPr/>
        </p:nvSpPr>
        <p:spPr>
          <a:xfrm>
            <a:off x="4748755" y="2894219"/>
            <a:ext cx="3840479" cy="1133131"/>
          </a:xfrm>
          <a:prstGeom prst="rect">
            <a:avLst/>
          </a:prstGeom>
          <a:noFill/>
        </p:spPr>
        <p:txBody>
          <a:bodyPr wrap="square" rtlCol="0">
            <a:spAutoFit/>
          </a:bodyPr>
          <a:lstStyle/>
          <a:p>
            <a:pPr algn="r">
              <a:lnSpc>
                <a:spcPct val="150000"/>
              </a:lnSpc>
            </a:pPr>
            <a:r>
              <a:rPr lang="en-US" sz="2400" b="1">
                <a:solidFill>
                  <a:schemeClr val="bg1"/>
                </a:solidFill>
                <a:latin typeface="Archivo" pitchFamily="2" charset="77"/>
                <a:cs typeface="Archivo" pitchFamily="2" charset="77"/>
              </a:rPr>
              <a:t>Average R2 score: </a:t>
            </a:r>
            <a:r>
              <a:rPr lang="en-US" sz="2400" b="1">
                <a:solidFill>
                  <a:schemeClr val="bg1"/>
                </a:solidFill>
                <a:highlight>
                  <a:srgbClr val="800000"/>
                </a:highlight>
                <a:latin typeface="Archivo" pitchFamily="2" charset="77"/>
                <a:cs typeface="Archivo" pitchFamily="2" charset="77"/>
              </a:rPr>
              <a:t>0.23</a:t>
            </a:r>
          </a:p>
          <a:p>
            <a:pPr algn="ctr">
              <a:lnSpc>
                <a:spcPct val="150000"/>
              </a:lnSpc>
            </a:pPr>
            <a:r>
              <a:rPr lang="en-US" sz="2400" b="1">
                <a:solidFill>
                  <a:schemeClr val="bg1"/>
                </a:solidFill>
                <a:latin typeface="Archivo" pitchFamily="2" charset="77"/>
                <a:cs typeface="Archivo" pitchFamily="2" charset="77"/>
              </a:rPr>
              <a:t>Average RMSE score: </a:t>
            </a:r>
            <a:r>
              <a:rPr lang="en-US" sz="2400" b="1">
                <a:solidFill>
                  <a:schemeClr val="bg1"/>
                </a:solidFill>
                <a:highlight>
                  <a:srgbClr val="800000"/>
                </a:highlight>
                <a:latin typeface="Archivo" pitchFamily="2" charset="77"/>
                <a:cs typeface="Archivo" pitchFamily="2" charset="77"/>
              </a:rPr>
              <a:t>16</a:t>
            </a:r>
          </a:p>
        </p:txBody>
      </p:sp>
      <p:sp>
        <p:nvSpPr>
          <p:cNvPr id="24" name="TextBox 23">
            <a:extLst>
              <a:ext uri="{FF2B5EF4-FFF2-40B4-BE49-F238E27FC236}">
                <a16:creationId xmlns:a16="http://schemas.microsoft.com/office/drawing/2014/main" id="{478981D5-C7B0-9136-F78D-77AC75B45C52}"/>
              </a:ext>
            </a:extLst>
          </p:cNvPr>
          <p:cNvSpPr txBox="1"/>
          <p:nvPr/>
        </p:nvSpPr>
        <p:spPr>
          <a:xfrm>
            <a:off x="6064497" y="4013090"/>
            <a:ext cx="2877954" cy="307777"/>
          </a:xfrm>
          <a:prstGeom prst="rect">
            <a:avLst/>
          </a:prstGeom>
          <a:noFill/>
        </p:spPr>
        <p:txBody>
          <a:bodyPr wrap="square" rtlCol="0">
            <a:spAutoFit/>
          </a:bodyPr>
          <a:lstStyle/>
          <a:p>
            <a:pPr algn="ctr"/>
            <a:r>
              <a:rPr lang="en-US">
                <a:solidFill>
                  <a:schemeClr val="bg1"/>
                </a:solidFill>
                <a:latin typeface="Archivo" pitchFamily="2" charset="77"/>
                <a:cs typeface="Archivo" pitchFamily="2" charset="77"/>
              </a:rPr>
              <a:t>Awful and depressing :(</a:t>
            </a:r>
          </a:p>
        </p:txBody>
      </p:sp>
    </p:spTree>
    <p:extLst>
      <p:ext uri="{BB962C8B-B14F-4D97-AF65-F5344CB8AC3E}">
        <p14:creationId xmlns:p14="http://schemas.microsoft.com/office/powerpoint/2010/main" val="242508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AE34-2EA8-F97C-213F-68BBF4A30073}"/>
              </a:ext>
            </a:extLst>
          </p:cNvPr>
          <p:cNvSpPr>
            <a:spLocks noGrp="1"/>
          </p:cNvSpPr>
          <p:nvPr>
            <p:ph type="title"/>
          </p:nvPr>
        </p:nvSpPr>
        <p:spPr>
          <a:xfrm>
            <a:off x="1372601" y="1328808"/>
            <a:ext cx="6367800" cy="2608800"/>
          </a:xfrm>
        </p:spPr>
        <p:txBody>
          <a:bodyPr/>
          <a:lstStyle/>
          <a:p>
            <a:r>
              <a:rPr lang="en-US" sz="3600"/>
              <a:t>Converting Regression Problem into Classification Problem</a:t>
            </a:r>
          </a:p>
        </p:txBody>
      </p:sp>
      <p:sp>
        <p:nvSpPr>
          <p:cNvPr id="3" name="TextBox 2">
            <a:extLst>
              <a:ext uri="{FF2B5EF4-FFF2-40B4-BE49-F238E27FC236}">
                <a16:creationId xmlns:a16="http://schemas.microsoft.com/office/drawing/2014/main" id="{4015C6BD-8D76-C399-4349-8C85F586CEB6}"/>
              </a:ext>
            </a:extLst>
          </p:cNvPr>
          <p:cNvSpPr txBox="1"/>
          <p:nvPr/>
        </p:nvSpPr>
        <p:spPr>
          <a:xfrm>
            <a:off x="1298968" y="1021031"/>
            <a:ext cx="4628652" cy="307777"/>
          </a:xfrm>
          <a:prstGeom prst="rect">
            <a:avLst/>
          </a:prstGeom>
          <a:noFill/>
        </p:spPr>
        <p:txBody>
          <a:bodyPr wrap="square" rtlCol="0">
            <a:spAutoFit/>
          </a:bodyPr>
          <a:lstStyle/>
          <a:p>
            <a:r>
              <a:rPr lang="en-US" b="1">
                <a:solidFill>
                  <a:schemeClr val="tx1"/>
                </a:solidFill>
                <a:latin typeface="Archivo" pitchFamily="2" charset="77"/>
                <a:cs typeface="Archivo" pitchFamily="2" charset="77"/>
              </a:rPr>
              <a:t>We can definitely do better!</a:t>
            </a:r>
          </a:p>
        </p:txBody>
      </p:sp>
    </p:spTree>
    <p:extLst>
      <p:ext uri="{BB962C8B-B14F-4D97-AF65-F5344CB8AC3E}">
        <p14:creationId xmlns:p14="http://schemas.microsoft.com/office/powerpoint/2010/main" val="131964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C1CC-15B9-1F72-5EBC-043AE69B2DAC}"/>
              </a:ext>
            </a:extLst>
          </p:cNvPr>
          <p:cNvSpPr>
            <a:spLocks noGrp="1"/>
          </p:cNvSpPr>
          <p:nvPr>
            <p:ph type="title"/>
          </p:nvPr>
        </p:nvSpPr>
        <p:spPr/>
        <p:txBody>
          <a:bodyPr/>
          <a:lstStyle/>
          <a:p>
            <a:r>
              <a:rPr lang="en-US"/>
              <a:t>Datasets Used in Classification</a:t>
            </a:r>
          </a:p>
        </p:txBody>
      </p:sp>
      <p:sp>
        <p:nvSpPr>
          <p:cNvPr id="4" name="Rounded Rectangle 3">
            <a:extLst>
              <a:ext uri="{FF2B5EF4-FFF2-40B4-BE49-F238E27FC236}">
                <a16:creationId xmlns:a16="http://schemas.microsoft.com/office/drawing/2014/main" id="{0C5BABF0-4A11-563D-9B44-8950EC82B313}"/>
              </a:ext>
            </a:extLst>
          </p:cNvPr>
          <p:cNvSpPr/>
          <p:nvPr/>
        </p:nvSpPr>
        <p:spPr>
          <a:xfrm>
            <a:off x="3354672" y="1165230"/>
            <a:ext cx="2313432"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merged200k_classification.csv</a:t>
            </a:r>
          </a:p>
        </p:txBody>
      </p:sp>
      <p:sp>
        <p:nvSpPr>
          <p:cNvPr id="5" name="Rounded Rectangle 4">
            <a:extLst>
              <a:ext uri="{FF2B5EF4-FFF2-40B4-BE49-F238E27FC236}">
                <a16:creationId xmlns:a16="http://schemas.microsoft.com/office/drawing/2014/main" id="{2CECC744-FFA6-6498-3449-EC0FA4A4F84A}"/>
              </a:ext>
            </a:extLst>
          </p:cNvPr>
          <p:cNvSpPr/>
          <p:nvPr/>
        </p:nvSpPr>
        <p:spPr>
          <a:xfrm>
            <a:off x="1478193" y="2082350"/>
            <a:ext cx="1464935"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classification_test</a:t>
            </a:r>
            <a:endParaRPr lang="en-US" sz="1100" b="1">
              <a:solidFill>
                <a:schemeClr val="tx1"/>
              </a:solidFill>
              <a:latin typeface="Archivo" pitchFamily="2" charset="77"/>
              <a:cs typeface="Archivo" pitchFamily="2" charset="77"/>
            </a:endParaRPr>
          </a:p>
        </p:txBody>
      </p:sp>
      <p:sp>
        <p:nvSpPr>
          <p:cNvPr id="6" name="Rounded Rectangle 5">
            <a:extLst>
              <a:ext uri="{FF2B5EF4-FFF2-40B4-BE49-F238E27FC236}">
                <a16:creationId xmlns:a16="http://schemas.microsoft.com/office/drawing/2014/main" id="{DD80F64D-EABF-FDE1-2132-D083662AEBAA}"/>
              </a:ext>
            </a:extLst>
          </p:cNvPr>
          <p:cNvSpPr/>
          <p:nvPr/>
        </p:nvSpPr>
        <p:spPr>
          <a:xfrm>
            <a:off x="3743908" y="2425116"/>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classification_train</a:t>
            </a:r>
            <a:endParaRPr lang="en-US" sz="1100" b="1">
              <a:solidFill>
                <a:schemeClr val="tx1"/>
              </a:solidFill>
              <a:latin typeface="Archivo" pitchFamily="2" charset="77"/>
              <a:cs typeface="Archivo" pitchFamily="2" charset="77"/>
            </a:endParaRPr>
          </a:p>
        </p:txBody>
      </p:sp>
      <p:cxnSp>
        <p:nvCxnSpPr>
          <p:cNvPr id="8" name="Straight Arrow Connector 7">
            <a:extLst>
              <a:ext uri="{FF2B5EF4-FFF2-40B4-BE49-F238E27FC236}">
                <a16:creationId xmlns:a16="http://schemas.microsoft.com/office/drawing/2014/main" id="{B74F3F81-CFDD-9359-8E1B-8F005071E4E7}"/>
              </a:ext>
            </a:extLst>
          </p:cNvPr>
          <p:cNvCxnSpPr>
            <a:cxnSpLocks/>
          </p:cNvCxnSpPr>
          <p:nvPr/>
        </p:nvCxnSpPr>
        <p:spPr>
          <a:xfrm flipH="1">
            <a:off x="3194052" y="1854047"/>
            <a:ext cx="1237094" cy="34051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B2965A5-2E40-5372-DEB4-D3183ED4BF60}"/>
              </a:ext>
            </a:extLst>
          </p:cNvPr>
          <p:cNvCxnSpPr>
            <a:cxnSpLocks/>
          </p:cNvCxnSpPr>
          <p:nvPr/>
        </p:nvCxnSpPr>
        <p:spPr>
          <a:xfrm>
            <a:off x="4567771" y="1854047"/>
            <a:ext cx="4229" cy="45660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655C6EF-3888-FAD0-31A1-2A6AC239A01A}"/>
              </a:ext>
            </a:extLst>
          </p:cNvPr>
          <p:cNvSpPr txBox="1"/>
          <p:nvPr/>
        </p:nvSpPr>
        <p:spPr>
          <a:xfrm>
            <a:off x="1776708" y="1674249"/>
            <a:ext cx="1947743" cy="369332"/>
          </a:xfrm>
          <a:prstGeom prst="rect">
            <a:avLst/>
          </a:prstGeom>
          <a:noFill/>
        </p:spPr>
        <p:txBody>
          <a:bodyPr wrap="square" rtlCol="0">
            <a:spAutoFit/>
          </a:bodyPr>
          <a:lstStyle/>
          <a:p>
            <a:pPr algn="ctr"/>
            <a:r>
              <a:rPr lang="en-US" sz="900">
                <a:solidFill>
                  <a:schemeClr val="bg1"/>
                </a:solidFill>
                <a:latin typeface="Archivo" pitchFamily="2" charset="77"/>
                <a:cs typeface="Archivo" pitchFamily="2" charset="77"/>
              </a:rPr>
              <a:t>train/test split</a:t>
            </a:r>
          </a:p>
          <a:p>
            <a:pPr algn="ctr"/>
            <a:r>
              <a:rPr lang="en-US" sz="900">
                <a:solidFill>
                  <a:schemeClr val="bg1"/>
                </a:solidFill>
                <a:latin typeface="Archivo" pitchFamily="2" charset="77"/>
                <a:cs typeface="Archivo" pitchFamily="2" charset="77"/>
              </a:rPr>
              <a:t>for non-sampled dataset</a:t>
            </a:r>
          </a:p>
        </p:txBody>
      </p:sp>
      <p:sp>
        <p:nvSpPr>
          <p:cNvPr id="36" name="TextBox 35">
            <a:extLst>
              <a:ext uri="{FF2B5EF4-FFF2-40B4-BE49-F238E27FC236}">
                <a16:creationId xmlns:a16="http://schemas.microsoft.com/office/drawing/2014/main" id="{03361829-A679-091C-C531-B8CB645BD5D3}"/>
              </a:ext>
            </a:extLst>
          </p:cNvPr>
          <p:cNvSpPr txBox="1"/>
          <p:nvPr/>
        </p:nvSpPr>
        <p:spPr>
          <a:xfrm>
            <a:off x="4395075" y="1970787"/>
            <a:ext cx="1947743" cy="369332"/>
          </a:xfrm>
          <a:prstGeom prst="rect">
            <a:avLst/>
          </a:prstGeom>
          <a:noFill/>
        </p:spPr>
        <p:txBody>
          <a:bodyPr wrap="square" rtlCol="0">
            <a:spAutoFit/>
          </a:bodyPr>
          <a:lstStyle/>
          <a:p>
            <a:pPr algn="ctr"/>
            <a:r>
              <a:rPr lang="en-US" sz="900">
                <a:solidFill>
                  <a:schemeClr val="bg1"/>
                </a:solidFill>
                <a:latin typeface="Archivo" pitchFamily="2" charset="77"/>
                <a:cs typeface="Archivo" pitchFamily="2" charset="77"/>
              </a:rPr>
              <a:t>train/test split</a:t>
            </a:r>
          </a:p>
          <a:p>
            <a:pPr algn="ctr"/>
            <a:r>
              <a:rPr lang="en-US" sz="900">
                <a:solidFill>
                  <a:schemeClr val="bg1"/>
                </a:solidFill>
                <a:latin typeface="Archivo" pitchFamily="2" charset="77"/>
                <a:cs typeface="Archivo" pitchFamily="2" charset="77"/>
              </a:rPr>
              <a:t>for non-sampled dataset</a:t>
            </a:r>
          </a:p>
        </p:txBody>
      </p:sp>
      <p:cxnSp>
        <p:nvCxnSpPr>
          <p:cNvPr id="10" name="Straight Arrow Connector 9">
            <a:extLst>
              <a:ext uri="{FF2B5EF4-FFF2-40B4-BE49-F238E27FC236}">
                <a16:creationId xmlns:a16="http://schemas.microsoft.com/office/drawing/2014/main" id="{5882A969-B7CF-C6F4-3667-8158F4EFAFA5}"/>
              </a:ext>
            </a:extLst>
          </p:cNvPr>
          <p:cNvCxnSpPr>
            <a:cxnSpLocks/>
          </p:cNvCxnSpPr>
          <p:nvPr/>
        </p:nvCxnSpPr>
        <p:spPr>
          <a:xfrm flipH="1">
            <a:off x="2324581" y="2987437"/>
            <a:ext cx="1115645" cy="45497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A50C88C-D2FE-C35A-D0CB-7AB2E9EB45DA}"/>
              </a:ext>
            </a:extLst>
          </p:cNvPr>
          <p:cNvCxnSpPr>
            <a:cxnSpLocks/>
          </p:cNvCxnSpPr>
          <p:nvPr/>
        </p:nvCxnSpPr>
        <p:spPr>
          <a:xfrm flipH="1">
            <a:off x="3898232" y="3176465"/>
            <a:ext cx="444766" cy="41375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FB4BE5-CA83-1097-8402-7DD07D3C8E96}"/>
              </a:ext>
            </a:extLst>
          </p:cNvPr>
          <p:cNvCxnSpPr>
            <a:cxnSpLocks/>
          </p:cNvCxnSpPr>
          <p:nvPr/>
        </p:nvCxnSpPr>
        <p:spPr>
          <a:xfrm>
            <a:off x="4801004" y="3176465"/>
            <a:ext cx="261884" cy="41375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B2DDB3-3187-FED0-6C8C-7A438EBCFC11}"/>
              </a:ext>
            </a:extLst>
          </p:cNvPr>
          <p:cNvCxnSpPr>
            <a:cxnSpLocks/>
          </p:cNvCxnSpPr>
          <p:nvPr/>
        </p:nvCxnSpPr>
        <p:spPr>
          <a:xfrm>
            <a:off x="5520894" y="2974463"/>
            <a:ext cx="1130163" cy="40888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7397CFE-BF97-64B3-8F7F-7C9320777FD2}"/>
              </a:ext>
            </a:extLst>
          </p:cNvPr>
          <p:cNvSpPr/>
          <p:nvPr/>
        </p:nvSpPr>
        <p:spPr>
          <a:xfrm>
            <a:off x="675700" y="3460143"/>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random oversampled</a:t>
            </a:r>
          </a:p>
        </p:txBody>
      </p:sp>
      <p:sp>
        <p:nvSpPr>
          <p:cNvPr id="24" name="Rounded Rectangle 23">
            <a:extLst>
              <a:ext uri="{FF2B5EF4-FFF2-40B4-BE49-F238E27FC236}">
                <a16:creationId xmlns:a16="http://schemas.microsoft.com/office/drawing/2014/main" id="{2FECC79B-C7F9-7177-A922-441D9631D6FC}"/>
              </a:ext>
            </a:extLst>
          </p:cNvPr>
          <p:cNvSpPr/>
          <p:nvPr/>
        </p:nvSpPr>
        <p:spPr>
          <a:xfrm>
            <a:off x="2672746" y="3697424"/>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SMOTE</a:t>
            </a:r>
          </a:p>
        </p:txBody>
      </p:sp>
      <p:sp>
        <p:nvSpPr>
          <p:cNvPr id="25" name="Rounded Rectangle 24">
            <a:extLst>
              <a:ext uri="{FF2B5EF4-FFF2-40B4-BE49-F238E27FC236}">
                <a16:creationId xmlns:a16="http://schemas.microsoft.com/office/drawing/2014/main" id="{20935367-647C-5E94-06E0-10035686CFDF}"/>
              </a:ext>
            </a:extLst>
          </p:cNvPr>
          <p:cNvSpPr/>
          <p:nvPr/>
        </p:nvSpPr>
        <p:spPr>
          <a:xfrm>
            <a:off x="4753414" y="3703119"/>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chivo" pitchFamily="2" charset="77"/>
                <a:cs typeface="Archivo" pitchFamily="2" charset="77"/>
              </a:rPr>
              <a:t>random </a:t>
            </a:r>
            <a:r>
              <a:rPr lang="en-US" sz="1100" b="1" err="1">
                <a:solidFill>
                  <a:schemeClr val="tx1"/>
                </a:solidFill>
                <a:latin typeface="Archivo" pitchFamily="2" charset="77"/>
                <a:cs typeface="Archivo" pitchFamily="2" charset="77"/>
              </a:rPr>
              <a:t>undersampled</a:t>
            </a:r>
            <a:endParaRPr lang="en-US" sz="1100" b="1">
              <a:solidFill>
                <a:schemeClr val="tx1"/>
              </a:solidFill>
              <a:latin typeface="Archivo" pitchFamily="2" charset="77"/>
              <a:cs typeface="Archivo" pitchFamily="2" charset="77"/>
            </a:endParaRPr>
          </a:p>
        </p:txBody>
      </p:sp>
      <p:sp>
        <p:nvSpPr>
          <p:cNvPr id="26" name="Rounded Rectangle 25">
            <a:extLst>
              <a:ext uri="{FF2B5EF4-FFF2-40B4-BE49-F238E27FC236}">
                <a16:creationId xmlns:a16="http://schemas.microsoft.com/office/drawing/2014/main" id="{40C23866-9E64-EA19-6EE1-7909AF2C3830}"/>
              </a:ext>
            </a:extLst>
          </p:cNvPr>
          <p:cNvSpPr/>
          <p:nvPr/>
        </p:nvSpPr>
        <p:spPr>
          <a:xfrm>
            <a:off x="6894642" y="3383344"/>
            <a:ext cx="1534960" cy="572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err="1">
                <a:solidFill>
                  <a:schemeClr val="tx1"/>
                </a:solidFill>
                <a:latin typeface="Archivo" pitchFamily="2" charset="77"/>
                <a:cs typeface="Archivo" pitchFamily="2" charset="77"/>
              </a:rPr>
              <a:t>nearmiss</a:t>
            </a:r>
            <a:endParaRPr lang="en-US" sz="1100" b="1">
              <a:solidFill>
                <a:schemeClr val="tx1"/>
              </a:solidFill>
              <a:latin typeface="Archivo" pitchFamily="2" charset="77"/>
              <a:cs typeface="Archivo" pitchFamily="2" charset="77"/>
            </a:endParaRPr>
          </a:p>
        </p:txBody>
      </p:sp>
      <p:sp>
        <p:nvSpPr>
          <p:cNvPr id="28" name="TextBox 27">
            <a:extLst>
              <a:ext uri="{FF2B5EF4-FFF2-40B4-BE49-F238E27FC236}">
                <a16:creationId xmlns:a16="http://schemas.microsoft.com/office/drawing/2014/main" id="{989B5206-90B0-0F8E-D659-6BE8776B457C}"/>
              </a:ext>
            </a:extLst>
          </p:cNvPr>
          <p:cNvSpPr txBox="1"/>
          <p:nvPr/>
        </p:nvSpPr>
        <p:spPr>
          <a:xfrm>
            <a:off x="6338728" y="1232123"/>
            <a:ext cx="2404489" cy="738664"/>
          </a:xfrm>
          <a:prstGeom prst="rect">
            <a:avLst/>
          </a:prstGeom>
          <a:noFill/>
        </p:spPr>
        <p:txBody>
          <a:bodyPr wrap="square" rtlCol="0">
            <a:spAutoFit/>
          </a:bodyPr>
          <a:lstStyle/>
          <a:p>
            <a:pPr algn="r"/>
            <a:r>
              <a:rPr lang="en-US" b="1" err="1">
                <a:solidFill>
                  <a:schemeClr val="bg1"/>
                </a:solidFill>
                <a:latin typeface="Archivo" pitchFamily="2" charset="77"/>
                <a:cs typeface="Archivo" pitchFamily="2" charset="77"/>
              </a:rPr>
              <a:t>classification_test</a:t>
            </a:r>
            <a:r>
              <a:rPr lang="en-US" b="1">
                <a:solidFill>
                  <a:schemeClr val="bg1"/>
                </a:solidFill>
                <a:latin typeface="Archivo" pitchFamily="2" charset="77"/>
                <a:cs typeface="Archivo" pitchFamily="2" charset="77"/>
              </a:rPr>
              <a:t> </a:t>
            </a:r>
            <a:r>
              <a:rPr lang="en-US">
                <a:solidFill>
                  <a:schemeClr val="bg1"/>
                </a:solidFill>
                <a:latin typeface="Archivo" pitchFamily="2" charset="77"/>
                <a:cs typeface="Archivo" pitchFamily="2" charset="77"/>
              </a:rPr>
              <a:t>will be the common test dataset for fair comparison</a:t>
            </a:r>
          </a:p>
        </p:txBody>
      </p:sp>
    </p:spTree>
    <p:extLst>
      <p:ext uri="{BB962C8B-B14F-4D97-AF65-F5344CB8AC3E}">
        <p14:creationId xmlns:p14="http://schemas.microsoft.com/office/powerpoint/2010/main" val="784883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Logistic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720000" y="1800668"/>
            <a:ext cx="3380362" cy="1542164"/>
          </a:xfrm>
        </p:spPr>
        <p:txBody>
          <a:bodyPr/>
          <a:lstStyle/>
          <a:p>
            <a:r>
              <a:rPr lang="en-US" b="1">
                <a:highlight>
                  <a:srgbClr val="800000"/>
                </a:highlight>
              </a:rPr>
              <a:t>True positive rate: 0.06</a:t>
            </a:r>
          </a:p>
          <a:p>
            <a:r>
              <a:rPr lang="en-US" b="1"/>
              <a:t>True negative rate: 0.99</a:t>
            </a:r>
          </a:p>
          <a:p>
            <a:r>
              <a:rPr lang="en-US" b="1">
                <a:highlight>
                  <a:srgbClr val="008000"/>
                </a:highlight>
              </a:rPr>
              <a:t>False positive rate: 0.01</a:t>
            </a:r>
          </a:p>
          <a:p>
            <a:r>
              <a:rPr lang="en-US" b="1"/>
              <a:t>False negative rate: 0.94</a:t>
            </a:r>
          </a:p>
          <a:p>
            <a:r>
              <a:rPr lang="en-US" b="1"/>
              <a:t>Overall accuracy: 0.77</a:t>
            </a:r>
          </a:p>
          <a:p>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07069"/>
            <a:ext cx="3720191" cy="393600"/>
          </a:xfrm>
        </p:spPr>
        <p:txBody>
          <a:bodyPr/>
          <a:lstStyle/>
          <a:p>
            <a:r>
              <a:rPr lang="en-US"/>
              <a:t>Non-sampled Dataset (Train)</a:t>
            </a:r>
          </a:p>
        </p:txBody>
      </p:sp>
      <p:sp>
        <p:nvSpPr>
          <p:cNvPr id="22" name="Subtitle 2">
            <a:extLst>
              <a:ext uri="{FF2B5EF4-FFF2-40B4-BE49-F238E27FC236}">
                <a16:creationId xmlns:a16="http://schemas.microsoft.com/office/drawing/2014/main" id="{37DEF38C-B62B-E038-280B-6351A00640E1}"/>
              </a:ext>
            </a:extLst>
          </p:cNvPr>
          <p:cNvSpPr txBox="1">
            <a:spLocks/>
          </p:cNvSpPr>
          <p:nvPr/>
        </p:nvSpPr>
        <p:spPr>
          <a:xfrm>
            <a:off x="4870383" y="2470797"/>
            <a:ext cx="3380362" cy="572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sz="3200" b="1" i="1"/>
              <a:t>THAT’S AWFUL!</a:t>
            </a:r>
          </a:p>
          <a:p>
            <a:endParaRPr lang="en-US" b="1" i="1"/>
          </a:p>
        </p:txBody>
      </p:sp>
      <p:sp>
        <p:nvSpPr>
          <p:cNvPr id="23" name="TextBox 22">
            <a:extLst>
              <a:ext uri="{FF2B5EF4-FFF2-40B4-BE49-F238E27FC236}">
                <a16:creationId xmlns:a16="http://schemas.microsoft.com/office/drawing/2014/main" id="{92850D94-BB23-E142-0BFC-EBC96F986F8C}"/>
              </a:ext>
            </a:extLst>
          </p:cNvPr>
          <p:cNvSpPr txBox="1"/>
          <p:nvPr/>
        </p:nvSpPr>
        <p:spPr>
          <a:xfrm>
            <a:off x="4945395" y="3043497"/>
            <a:ext cx="3230337" cy="1323439"/>
          </a:xfrm>
          <a:prstGeom prst="rect">
            <a:avLst/>
          </a:prstGeom>
          <a:noFill/>
        </p:spPr>
        <p:txBody>
          <a:bodyPr wrap="square" rtlCol="0">
            <a:spAutoFit/>
          </a:bodyPr>
          <a:lstStyle/>
          <a:p>
            <a:r>
              <a:rPr lang="en-US">
                <a:solidFill>
                  <a:schemeClr val="bg1"/>
                </a:solidFill>
                <a:latin typeface="Archivo" pitchFamily="2" charset="77"/>
                <a:cs typeface="Archivo" pitchFamily="2" charset="77"/>
              </a:rPr>
              <a:t>Only 6% of actual popular songs are predicted to be popular by the model.</a:t>
            </a:r>
          </a:p>
          <a:p>
            <a:endParaRPr lang="en-US">
              <a:solidFill>
                <a:schemeClr val="bg1"/>
              </a:solidFill>
              <a:latin typeface="Archivo" pitchFamily="2" charset="77"/>
              <a:cs typeface="Archivo" pitchFamily="2" charset="77"/>
            </a:endParaRPr>
          </a:p>
          <a:p>
            <a:r>
              <a:rPr lang="en-US" sz="2400" b="1">
                <a:solidFill>
                  <a:schemeClr val="bg1"/>
                </a:solidFill>
                <a:latin typeface="Archivo" pitchFamily="2" charset="77"/>
                <a:cs typeface="Archivo" pitchFamily="2" charset="77"/>
              </a:rPr>
              <a:t>HOW COME?</a:t>
            </a:r>
          </a:p>
          <a:p>
            <a:endParaRPr lang="en-US"/>
          </a:p>
        </p:txBody>
      </p:sp>
      <p:cxnSp>
        <p:nvCxnSpPr>
          <p:cNvPr id="7" name="Elbow Connector 6">
            <a:extLst>
              <a:ext uri="{FF2B5EF4-FFF2-40B4-BE49-F238E27FC236}">
                <a16:creationId xmlns:a16="http://schemas.microsoft.com/office/drawing/2014/main" id="{AA7D3391-2953-A648-0680-F0DAF8345044}"/>
              </a:ext>
            </a:extLst>
          </p:cNvPr>
          <p:cNvCxnSpPr>
            <a:cxnSpLocks/>
            <a:endCxn id="22" idx="1"/>
          </p:cNvCxnSpPr>
          <p:nvPr/>
        </p:nvCxnSpPr>
        <p:spPr>
          <a:xfrm>
            <a:off x="3214255" y="1953491"/>
            <a:ext cx="1656128" cy="8036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315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C57CA-9086-7C35-886B-CF310E31FF8A}"/>
              </a:ext>
            </a:extLst>
          </p:cNvPr>
          <p:cNvSpPr>
            <a:spLocks noGrp="1"/>
          </p:cNvSpPr>
          <p:nvPr>
            <p:ph type="body" idx="1"/>
          </p:nvPr>
        </p:nvSpPr>
        <p:spPr>
          <a:xfrm>
            <a:off x="4772464" y="1473084"/>
            <a:ext cx="3477096" cy="2806621"/>
          </a:xfrm>
        </p:spPr>
        <p:txBody>
          <a:bodyPr/>
          <a:lstStyle/>
          <a:p>
            <a:pPr marL="152400" indent="0">
              <a:buNone/>
            </a:pPr>
            <a:r>
              <a:rPr lang="en-US"/>
              <a:t>Too many not-popular song and too little popular songs.</a:t>
            </a:r>
          </a:p>
          <a:p>
            <a:pPr marL="152400" indent="0">
              <a:buNone/>
            </a:pPr>
            <a:endParaRPr lang="en-US" u="sng"/>
          </a:p>
          <a:p>
            <a:pPr marL="152400" indent="0">
              <a:buNone/>
            </a:pPr>
            <a:r>
              <a:rPr lang="en-US" sz="3200" b="1"/>
              <a:t>IMBALANCED DATASET </a:t>
            </a:r>
            <a:r>
              <a:rPr lang="en-US" b="1" i="1"/>
              <a:t>(again)</a:t>
            </a:r>
          </a:p>
          <a:p>
            <a:pPr marL="152400" indent="0">
              <a:buNone/>
            </a:pPr>
            <a:endParaRPr lang="en-US" sz="1100" b="1" i="1"/>
          </a:p>
          <a:p>
            <a:pPr marL="152400" indent="0">
              <a:buNone/>
            </a:pPr>
            <a:r>
              <a:rPr lang="en-US" sz="1100"/>
              <a:t>This means that </a:t>
            </a:r>
            <a:r>
              <a:rPr lang="en-US" sz="1100" b="1"/>
              <a:t>classification models are more likely to classify songs as not popular</a:t>
            </a:r>
            <a:r>
              <a:rPr lang="en-US" sz="1100"/>
              <a:t>, as they are fed with overwhelmingly negative data points in the training dataset</a:t>
            </a:r>
            <a:endParaRPr lang="en-US" sz="1100" b="1" i="1"/>
          </a:p>
        </p:txBody>
      </p:sp>
      <p:sp>
        <p:nvSpPr>
          <p:cNvPr id="3" name="Title 2">
            <a:extLst>
              <a:ext uri="{FF2B5EF4-FFF2-40B4-BE49-F238E27FC236}">
                <a16:creationId xmlns:a16="http://schemas.microsoft.com/office/drawing/2014/main" id="{F3AA1E5E-3268-3978-8190-045A7A11D666}"/>
              </a:ext>
            </a:extLst>
          </p:cNvPr>
          <p:cNvSpPr>
            <a:spLocks noGrp="1"/>
          </p:cNvSpPr>
          <p:nvPr>
            <p:ph type="title"/>
          </p:nvPr>
        </p:nvSpPr>
        <p:spPr/>
        <p:txBody>
          <a:bodyPr/>
          <a:lstStyle/>
          <a:p>
            <a:r>
              <a:rPr lang="en-US"/>
              <a:t>Problem with </a:t>
            </a:r>
            <a:r>
              <a:rPr lang="en-US" i="1"/>
              <a:t>‘Track Popularity Cat’</a:t>
            </a:r>
          </a:p>
        </p:txBody>
      </p:sp>
      <p:pic>
        <p:nvPicPr>
          <p:cNvPr id="4" name="Picture 3">
            <a:extLst>
              <a:ext uri="{FF2B5EF4-FFF2-40B4-BE49-F238E27FC236}">
                <a16:creationId xmlns:a16="http://schemas.microsoft.com/office/drawing/2014/main" id="{3A21A0FA-F476-FDCC-C2AB-D7E37EDC6C7D}"/>
              </a:ext>
            </a:extLst>
          </p:cNvPr>
          <p:cNvPicPr>
            <a:picLocks noChangeAspect="1"/>
          </p:cNvPicPr>
          <p:nvPr/>
        </p:nvPicPr>
        <p:blipFill rotWithShape="1">
          <a:blip r:embed="rId3"/>
          <a:srcRect r="66823" b="50000"/>
          <a:stretch/>
        </p:blipFill>
        <p:spPr>
          <a:xfrm>
            <a:off x="1094904" y="1564990"/>
            <a:ext cx="3477096" cy="2622810"/>
          </a:xfrm>
          <a:prstGeom prst="rect">
            <a:avLst/>
          </a:prstGeom>
        </p:spPr>
      </p:pic>
    </p:spTree>
    <p:extLst>
      <p:ext uri="{BB962C8B-B14F-4D97-AF65-F5344CB8AC3E}">
        <p14:creationId xmlns:p14="http://schemas.microsoft.com/office/powerpoint/2010/main" val="2316349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p:txBody>
          <a:bodyPr/>
          <a:lstStyle/>
          <a:p>
            <a:r>
              <a:rPr lang="en-US"/>
              <a:t>Logistic Regression Results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1345223" y="1800498"/>
            <a:ext cx="3094968" cy="543000"/>
          </a:xfrm>
        </p:spPr>
        <p:txBody>
          <a:bodyPr/>
          <a:lstStyle/>
          <a:p>
            <a:pPr algn="r"/>
            <a:r>
              <a:rPr lang="en-US" b="1">
                <a:highlight>
                  <a:srgbClr val="008000"/>
                </a:highlight>
              </a:rPr>
              <a:t>True positive rate: 0.76</a:t>
            </a:r>
          </a:p>
          <a:p>
            <a:pPr algn="r"/>
            <a:r>
              <a:rPr lang="en-US" b="1"/>
              <a:t>False positive rate: 0.44</a:t>
            </a:r>
          </a:p>
          <a:p>
            <a:pPr algn="r"/>
            <a:r>
              <a:rPr lang="en-US" b="1"/>
              <a:t>Overall accuracy: 0.60</a:t>
            </a:r>
          </a:p>
          <a:p>
            <a:pPr algn="r"/>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28848"/>
            <a:ext cx="3720191" cy="393600"/>
          </a:xfrm>
        </p:spPr>
        <p:txBody>
          <a:bodyPr/>
          <a:lstStyle/>
          <a:p>
            <a:pPr algn="r"/>
            <a:r>
              <a:rPr lang="en-US"/>
              <a:t>Random Over-Sampling Dataset</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a:xfrm>
            <a:off x="5115433" y="1800498"/>
            <a:ext cx="2741649" cy="543000"/>
          </a:xfrm>
        </p:spPr>
        <p:txBody>
          <a:bodyPr/>
          <a:lstStyle/>
          <a:p>
            <a:r>
              <a:rPr lang="en-US" b="1">
                <a:highlight>
                  <a:srgbClr val="008000"/>
                </a:highlight>
              </a:rPr>
              <a:t>True positive rate: 0.74</a:t>
            </a:r>
          </a:p>
          <a:p>
            <a:r>
              <a:rPr lang="en-US" b="1"/>
              <a:t>False positive rate:0.43</a:t>
            </a:r>
          </a:p>
          <a:p>
            <a:r>
              <a:rPr lang="en-US" b="1"/>
              <a:t>Overall accuracy: 0.61</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430628"/>
            <a:ext cx="4028567" cy="393600"/>
          </a:xfrm>
        </p:spPr>
        <p:txBody>
          <a:bodyPr/>
          <a:lstStyle/>
          <a:p>
            <a:r>
              <a:rPr lang="en-US"/>
              <a:t>SMOTE  Dataset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1345223" y="3500226"/>
            <a:ext cx="3094968" cy="543000"/>
          </a:xfrm>
        </p:spPr>
        <p:txBody>
          <a:bodyPr/>
          <a:lstStyle/>
          <a:p>
            <a:pPr algn="r"/>
            <a:r>
              <a:rPr lang="en-US" b="1">
                <a:highlight>
                  <a:srgbClr val="008000"/>
                </a:highlight>
              </a:rPr>
              <a:t>True positive rate: 0.76</a:t>
            </a:r>
          </a:p>
          <a:p>
            <a:pPr algn="r"/>
            <a:r>
              <a:rPr lang="en-US" b="1"/>
              <a:t>False positive rate: 0.44</a:t>
            </a:r>
          </a:p>
          <a:p>
            <a:pPr algn="r"/>
            <a:r>
              <a:rPr lang="en-US" b="1"/>
              <a:t>Overall accuracy: 0.60</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115433" y="3500226"/>
            <a:ext cx="3094968" cy="543000"/>
          </a:xfrm>
        </p:spPr>
        <p:txBody>
          <a:bodyPr/>
          <a:lstStyle/>
          <a:p>
            <a:r>
              <a:rPr lang="en-US" b="1"/>
              <a:t>True positive rate: 0.68</a:t>
            </a:r>
          </a:p>
          <a:p>
            <a:r>
              <a:rPr lang="en-US" b="1"/>
              <a:t>False positive rate: 0.39</a:t>
            </a:r>
          </a:p>
          <a:p>
            <a:r>
              <a:rPr lang="en-US" b="1">
                <a:highlight>
                  <a:srgbClr val="008000"/>
                </a:highlight>
              </a:rPr>
              <a:t>Overall accuracy: 0.63 </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1013597" y="2777810"/>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3" y="3106626"/>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1826989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white logo&#10;&#10;Description automatically generated">
            <a:extLst>
              <a:ext uri="{FF2B5EF4-FFF2-40B4-BE49-F238E27FC236}">
                <a16:creationId xmlns:a16="http://schemas.microsoft.com/office/drawing/2014/main" id="{5064220B-B510-5079-2082-08252BFE3BAF}"/>
              </a:ext>
            </a:extLst>
          </p:cNvPr>
          <p:cNvPicPr>
            <a:picLocks noChangeAspect="1"/>
          </p:cNvPicPr>
          <p:nvPr/>
        </p:nvPicPr>
        <p:blipFill>
          <a:blip r:embed="rId3"/>
          <a:stretch>
            <a:fillRect/>
          </a:stretch>
        </p:blipFill>
        <p:spPr>
          <a:xfrm>
            <a:off x="5747215" y="1800119"/>
            <a:ext cx="1640187" cy="1601759"/>
          </a:xfrm>
          <a:prstGeom prst="rect">
            <a:avLst/>
          </a:prstGeom>
        </p:spPr>
      </p:pic>
      <p:sp>
        <p:nvSpPr>
          <p:cNvPr id="5" name="Google Shape;1521;p40">
            <a:extLst>
              <a:ext uri="{FF2B5EF4-FFF2-40B4-BE49-F238E27FC236}">
                <a16:creationId xmlns:a16="http://schemas.microsoft.com/office/drawing/2014/main" id="{D0FBC850-EB27-7E9B-1B46-4F7ECF6801FB}"/>
              </a:ext>
            </a:extLst>
          </p:cNvPr>
          <p:cNvSpPr txBox="1">
            <a:spLocks/>
          </p:cNvSpPr>
          <p:nvPr/>
        </p:nvSpPr>
        <p:spPr>
          <a:xfrm>
            <a:off x="5386333" y="3617096"/>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latin typeface="DM Serif Display"/>
                <a:ea typeface="DM Serif Display"/>
                <a:cs typeface="DM Serif Display"/>
                <a:sym typeface="DM Serif Display"/>
              </a:rPr>
              <a:t>Dataset File</a:t>
            </a:r>
          </a:p>
        </p:txBody>
      </p:sp>
      <p:sp>
        <p:nvSpPr>
          <p:cNvPr id="7" name="Google Shape;1521;p40">
            <a:extLst>
              <a:ext uri="{FF2B5EF4-FFF2-40B4-BE49-F238E27FC236}">
                <a16:creationId xmlns:a16="http://schemas.microsoft.com/office/drawing/2014/main" id="{41DC68E6-6BD0-BB2B-DF56-10BCFA17379F}"/>
              </a:ext>
            </a:extLst>
          </p:cNvPr>
          <p:cNvSpPr txBox="1">
            <a:spLocks/>
          </p:cNvSpPr>
          <p:nvPr/>
        </p:nvSpPr>
        <p:spPr>
          <a:xfrm>
            <a:off x="1255393" y="3594091"/>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a:latin typeface="DM Serif Display"/>
                <a:ea typeface="DM Serif Display"/>
                <a:cs typeface="DM Serif Display"/>
                <a:sym typeface="DM Serif Display"/>
              </a:rPr>
              <a:t>Spotify</a:t>
            </a:r>
          </a:p>
        </p:txBody>
      </p:sp>
      <p:sp>
        <p:nvSpPr>
          <p:cNvPr id="8" name="Title 1">
            <a:extLst>
              <a:ext uri="{FF2B5EF4-FFF2-40B4-BE49-F238E27FC236}">
                <a16:creationId xmlns:a16="http://schemas.microsoft.com/office/drawing/2014/main" id="{B2C161AA-AA2E-6B26-5F74-18BD12CCC685}"/>
              </a:ext>
            </a:extLst>
          </p:cNvPr>
          <p:cNvSpPr>
            <a:spLocks noGrp="1"/>
          </p:cNvSpPr>
          <p:nvPr>
            <p:ph type="title"/>
          </p:nvPr>
        </p:nvSpPr>
        <p:spPr>
          <a:xfrm>
            <a:off x="720000" y="845379"/>
            <a:ext cx="7704000" cy="497163"/>
          </a:xfrm>
        </p:spPr>
        <p:txBody>
          <a:bodyPr/>
          <a:lstStyle/>
          <a:p>
            <a:pPr algn="ctr"/>
            <a:r>
              <a:rPr lang="en-GB"/>
              <a:t>Formation of Dataset</a:t>
            </a:r>
          </a:p>
        </p:txBody>
      </p:sp>
      <p:cxnSp>
        <p:nvCxnSpPr>
          <p:cNvPr id="10" name="Straight Arrow Connector 9">
            <a:extLst>
              <a:ext uri="{FF2B5EF4-FFF2-40B4-BE49-F238E27FC236}">
                <a16:creationId xmlns:a16="http://schemas.microsoft.com/office/drawing/2014/main" id="{7D87E9D9-5EA4-FE61-C60C-9E80C2A7EFDE}"/>
              </a:ext>
            </a:extLst>
          </p:cNvPr>
          <p:cNvCxnSpPr/>
          <p:nvPr/>
        </p:nvCxnSpPr>
        <p:spPr>
          <a:xfrm>
            <a:off x="3587858" y="2571750"/>
            <a:ext cx="1890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green circle with black lines in it&#10;&#10;Description automatically generated">
            <a:extLst>
              <a:ext uri="{FF2B5EF4-FFF2-40B4-BE49-F238E27FC236}">
                <a16:creationId xmlns:a16="http://schemas.microsoft.com/office/drawing/2014/main" id="{06A4E261-927F-971D-A541-14D207C38C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813" b="94141" l="10000" r="90000">
                        <a14:foregroundMark x1="48333" y1="7813" x2="52889" y2="8398"/>
                        <a14:foregroundMark x1="46333" y1="94141" x2="51778" y2="92383"/>
                      </a14:backgroundRemoval>
                    </a14:imgEffect>
                  </a14:imgLayer>
                </a14:imgProps>
              </a:ext>
            </a:extLst>
          </a:blip>
          <a:stretch>
            <a:fillRect/>
          </a:stretch>
        </p:blipFill>
        <p:spPr>
          <a:xfrm>
            <a:off x="1209904" y="1863362"/>
            <a:ext cx="2593252" cy="1475272"/>
          </a:xfrm>
          <a:prstGeom prst="rect">
            <a:avLst/>
          </a:prstGeom>
        </p:spPr>
      </p:pic>
      <p:sp>
        <p:nvSpPr>
          <p:cNvPr id="12" name="Google Shape;1521;p40">
            <a:extLst>
              <a:ext uri="{FF2B5EF4-FFF2-40B4-BE49-F238E27FC236}">
                <a16:creationId xmlns:a16="http://schemas.microsoft.com/office/drawing/2014/main" id="{5056ABFD-786A-DCF8-E670-A0429427AB41}"/>
              </a:ext>
            </a:extLst>
          </p:cNvPr>
          <p:cNvSpPr txBox="1">
            <a:spLocks/>
          </p:cNvSpPr>
          <p:nvPr/>
        </p:nvSpPr>
        <p:spPr>
          <a:xfrm>
            <a:off x="3244940" y="2748325"/>
            <a:ext cx="2502275" cy="4137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2000" u="sng">
                <a:highlight>
                  <a:schemeClr val="dk2"/>
                </a:highlight>
                <a:latin typeface="DM Serif Display"/>
                <a:ea typeface="DM Serif Display"/>
                <a:cs typeface="DM Serif Display"/>
                <a:sym typeface="DM Serif Display"/>
              </a:rPr>
              <a:t>Spotify API</a:t>
            </a:r>
          </a:p>
        </p:txBody>
      </p:sp>
    </p:spTree>
    <p:extLst>
      <p:ext uri="{BB962C8B-B14F-4D97-AF65-F5344CB8AC3E}">
        <p14:creationId xmlns:p14="http://schemas.microsoft.com/office/powerpoint/2010/main" val="1596471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sz="2800"/>
              <a:t>Random Forest in Sampled Datasets</a:t>
            </a:r>
          </a:p>
        </p:txBody>
      </p:sp>
      <p:sp>
        <p:nvSpPr>
          <p:cNvPr id="3" name="Subtitle 2">
            <a:extLst>
              <a:ext uri="{FF2B5EF4-FFF2-40B4-BE49-F238E27FC236}">
                <a16:creationId xmlns:a16="http://schemas.microsoft.com/office/drawing/2014/main" id="{F5435A90-2123-5FD1-5E1F-B72A63BFFB66}"/>
              </a:ext>
            </a:extLst>
          </p:cNvPr>
          <p:cNvSpPr>
            <a:spLocks noGrp="1"/>
          </p:cNvSpPr>
          <p:nvPr>
            <p:ph type="subTitle" idx="1"/>
          </p:nvPr>
        </p:nvSpPr>
        <p:spPr>
          <a:xfrm>
            <a:off x="1345223" y="1800500"/>
            <a:ext cx="3094968" cy="543000"/>
          </a:xfrm>
        </p:spPr>
        <p:txBody>
          <a:bodyPr/>
          <a:lstStyle/>
          <a:p>
            <a:pPr algn="r"/>
            <a:r>
              <a:rPr lang="en-US" b="1">
                <a:highlight>
                  <a:srgbClr val="800000"/>
                </a:highlight>
              </a:rPr>
              <a:t>True positive rate: 0.32</a:t>
            </a:r>
          </a:p>
          <a:p>
            <a:pPr algn="r"/>
            <a:r>
              <a:rPr lang="en-US" b="1">
                <a:highlight>
                  <a:srgbClr val="008000"/>
                </a:highlight>
              </a:rPr>
              <a:t>False positive rate: 0.1</a:t>
            </a:r>
          </a:p>
          <a:p>
            <a:pPr algn="r"/>
            <a:r>
              <a:rPr lang="en-US" b="1"/>
              <a:t>Overall accuracy: 0.77</a:t>
            </a:r>
          </a:p>
          <a:p>
            <a:pPr algn="r"/>
            <a:endParaRPr lang="en-US" b="1"/>
          </a:p>
        </p:txBody>
      </p:sp>
      <p:sp>
        <p:nvSpPr>
          <p:cNvPr id="4" name="Subtitle 3">
            <a:extLst>
              <a:ext uri="{FF2B5EF4-FFF2-40B4-BE49-F238E27FC236}">
                <a16:creationId xmlns:a16="http://schemas.microsoft.com/office/drawing/2014/main" id="{38D7C5A8-0289-C2B2-BFD3-68266B20C5CC}"/>
              </a:ext>
            </a:extLst>
          </p:cNvPr>
          <p:cNvSpPr>
            <a:spLocks noGrp="1"/>
          </p:cNvSpPr>
          <p:nvPr>
            <p:ph type="subTitle" idx="2"/>
          </p:nvPr>
        </p:nvSpPr>
        <p:spPr>
          <a:xfrm>
            <a:off x="720000" y="1428850"/>
            <a:ext cx="3720191" cy="393600"/>
          </a:xfrm>
        </p:spPr>
        <p:txBody>
          <a:bodyPr/>
          <a:lstStyle/>
          <a:p>
            <a:pPr algn="r"/>
            <a:r>
              <a:rPr lang="en-US"/>
              <a:t>Random Over-Sampling Dataset</a:t>
            </a:r>
          </a:p>
        </p:txBody>
      </p:sp>
      <p:sp>
        <p:nvSpPr>
          <p:cNvPr id="5" name="Subtitle 4">
            <a:extLst>
              <a:ext uri="{FF2B5EF4-FFF2-40B4-BE49-F238E27FC236}">
                <a16:creationId xmlns:a16="http://schemas.microsoft.com/office/drawing/2014/main" id="{FF2AB7F3-9270-DFB9-B919-2DCAE4D23313}"/>
              </a:ext>
            </a:extLst>
          </p:cNvPr>
          <p:cNvSpPr>
            <a:spLocks noGrp="1"/>
          </p:cNvSpPr>
          <p:nvPr>
            <p:ph type="subTitle" idx="3"/>
          </p:nvPr>
        </p:nvSpPr>
        <p:spPr>
          <a:xfrm>
            <a:off x="5115433" y="1800500"/>
            <a:ext cx="2741649" cy="543000"/>
          </a:xfrm>
        </p:spPr>
        <p:txBody>
          <a:bodyPr/>
          <a:lstStyle/>
          <a:p>
            <a:r>
              <a:rPr lang="en-US" b="1">
                <a:highlight>
                  <a:srgbClr val="808000"/>
                </a:highlight>
              </a:rPr>
              <a:t>True positive rate: 0.55</a:t>
            </a:r>
          </a:p>
          <a:p>
            <a:r>
              <a:rPr lang="en-US" b="1">
                <a:highlight>
                  <a:srgbClr val="808000"/>
                </a:highlight>
              </a:rPr>
              <a:t>False positive rate: 0.26</a:t>
            </a:r>
          </a:p>
          <a:p>
            <a:r>
              <a:rPr lang="en-US" b="1"/>
              <a:t>Overall accuracy: 0.70</a:t>
            </a:r>
          </a:p>
        </p:txBody>
      </p:sp>
      <p:sp>
        <p:nvSpPr>
          <p:cNvPr id="6" name="Subtitle 5">
            <a:extLst>
              <a:ext uri="{FF2B5EF4-FFF2-40B4-BE49-F238E27FC236}">
                <a16:creationId xmlns:a16="http://schemas.microsoft.com/office/drawing/2014/main" id="{A3115175-BA94-A89A-1F58-890042150CEA}"/>
              </a:ext>
            </a:extLst>
          </p:cNvPr>
          <p:cNvSpPr>
            <a:spLocks noGrp="1"/>
          </p:cNvSpPr>
          <p:nvPr>
            <p:ph type="subTitle" idx="4"/>
          </p:nvPr>
        </p:nvSpPr>
        <p:spPr>
          <a:xfrm>
            <a:off x="5115433" y="1430630"/>
            <a:ext cx="4028567" cy="393600"/>
          </a:xfrm>
        </p:spPr>
        <p:txBody>
          <a:bodyPr/>
          <a:lstStyle/>
          <a:p>
            <a:r>
              <a:rPr lang="en-US"/>
              <a:t>SMOTE  Dataset</a:t>
            </a:r>
          </a:p>
        </p:txBody>
      </p:sp>
      <p:sp>
        <p:nvSpPr>
          <p:cNvPr id="7" name="Subtitle 6">
            <a:extLst>
              <a:ext uri="{FF2B5EF4-FFF2-40B4-BE49-F238E27FC236}">
                <a16:creationId xmlns:a16="http://schemas.microsoft.com/office/drawing/2014/main" id="{DAC4A34E-FE46-76F1-5419-B2A3BB0642E0}"/>
              </a:ext>
            </a:extLst>
          </p:cNvPr>
          <p:cNvSpPr>
            <a:spLocks noGrp="1"/>
          </p:cNvSpPr>
          <p:nvPr>
            <p:ph type="subTitle" idx="5"/>
          </p:nvPr>
        </p:nvSpPr>
        <p:spPr>
          <a:xfrm>
            <a:off x="1345223" y="3209901"/>
            <a:ext cx="3094968" cy="543000"/>
          </a:xfrm>
        </p:spPr>
        <p:txBody>
          <a:bodyPr/>
          <a:lstStyle/>
          <a:p>
            <a:pPr algn="r"/>
            <a:r>
              <a:rPr lang="en-US" b="1">
                <a:highlight>
                  <a:srgbClr val="008000"/>
                </a:highlight>
              </a:rPr>
              <a:t>True positive rate: 0.73</a:t>
            </a:r>
          </a:p>
          <a:p>
            <a:pPr algn="r"/>
            <a:r>
              <a:rPr lang="en-US" b="1">
                <a:highlight>
                  <a:srgbClr val="800000"/>
                </a:highlight>
              </a:rPr>
              <a:t>False positive rate: 0.38</a:t>
            </a:r>
          </a:p>
          <a:p>
            <a:pPr algn="r"/>
            <a:r>
              <a:rPr lang="en-US" b="1"/>
              <a:t>Overall accuracy: 0.65</a:t>
            </a:r>
          </a:p>
        </p:txBody>
      </p:sp>
      <p:sp>
        <p:nvSpPr>
          <p:cNvPr id="9" name="Subtitle 8">
            <a:extLst>
              <a:ext uri="{FF2B5EF4-FFF2-40B4-BE49-F238E27FC236}">
                <a16:creationId xmlns:a16="http://schemas.microsoft.com/office/drawing/2014/main" id="{47707FA0-D73D-47BF-E61D-0CA87D0A2B71}"/>
              </a:ext>
            </a:extLst>
          </p:cNvPr>
          <p:cNvSpPr>
            <a:spLocks noGrp="1"/>
          </p:cNvSpPr>
          <p:nvPr>
            <p:ph type="subTitle" idx="7"/>
          </p:nvPr>
        </p:nvSpPr>
        <p:spPr>
          <a:xfrm>
            <a:off x="5115432" y="3248366"/>
            <a:ext cx="3094968" cy="543000"/>
          </a:xfrm>
        </p:spPr>
        <p:txBody>
          <a:bodyPr/>
          <a:lstStyle/>
          <a:p>
            <a:r>
              <a:rPr lang="en-US" b="1">
                <a:highlight>
                  <a:srgbClr val="808000"/>
                </a:highlight>
              </a:rPr>
              <a:t>True positive rate: 0.61</a:t>
            </a:r>
          </a:p>
          <a:p>
            <a:r>
              <a:rPr lang="en-US" b="1">
                <a:highlight>
                  <a:srgbClr val="808000"/>
                </a:highlight>
              </a:rPr>
              <a:t>False positive rate: 0.30</a:t>
            </a:r>
          </a:p>
          <a:p>
            <a:r>
              <a:rPr lang="en-US" b="1"/>
              <a:t>Overall accuracy: 0.68 </a:t>
            </a:r>
          </a:p>
        </p:txBody>
      </p:sp>
      <p:sp>
        <p:nvSpPr>
          <p:cNvPr id="12" name="Subtitle 3">
            <a:extLst>
              <a:ext uri="{FF2B5EF4-FFF2-40B4-BE49-F238E27FC236}">
                <a16:creationId xmlns:a16="http://schemas.microsoft.com/office/drawing/2014/main" id="{DDB2EE29-3117-AA3D-C24E-CE4C83B6FD13}"/>
              </a:ext>
            </a:extLst>
          </p:cNvPr>
          <p:cNvSpPr txBox="1">
            <a:spLocks/>
          </p:cNvSpPr>
          <p:nvPr/>
        </p:nvSpPr>
        <p:spPr>
          <a:xfrm>
            <a:off x="554182" y="2777812"/>
            <a:ext cx="3886009"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
        <p:nvSpPr>
          <p:cNvPr id="13" name="Subtitle 5">
            <a:extLst>
              <a:ext uri="{FF2B5EF4-FFF2-40B4-BE49-F238E27FC236}">
                <a16:creationId xmlns:a16="http://schemas.microsoft.com/office/drawing/2014/main" id="{6F622870-111F-A021-2CB9-D5019025BACF}"/>
              </a:ext>
            </a:extLst>
          </p:cNvPr>
          <p:cNvSpPr txBox="1">
            <a:spLocks/>
          </p:cNvSpPr>
          <p:nvPr/>
        </p:nvSpPr>
        <p:spPr>
          <a:xfrm>
            <a:off x="5115432" y="2777812"/>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3371888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720000" y="2425347"/>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Good for up-and-coming agency who does not have a lot of funds (low-risk, low return)</a:t>
            </a:r>
          </a:p>
          <a:p>
            <a:pPr algn="l">
              <a:buFont typeface="Arial" panose="020B0604020202020204" pitchFamily="34" charset="0"/>
              <a:buChar char="•"/>
            </a:pPr>
            <a:endParaRPr lang="en-US"/>
          </a:p>
          <a:p>
            <a:pPr algn="l">
              <a:buFont typeface="Arial" panose="020B0604020202020204" pitchFamily="34" charset="0"/>
              <a:buChar char="•"/>
            </a:pPr>
            <a:r>
              <a:rPr lang="en-US"/>
              <a:t>Can’t afford making songs that are not popular </a:t>
            </a:r>
            <a:r>
              <a:rPr lang="en-US">
                <a:sym typeface="Wingdings" pitchFamily="2" charset="2"/>
              </a:rPr>
              <a:t> make use of the model low false positive rate</a:t>
            </a:r>
            <a:endParaRPr lang="en-US" b="1"/>
          </a:p>
          <a:p>
            <a:pPr algn="l">
              <a:buFont typeface="Arial" panose="020B0604020202020204" pitchFamily="34" charset="0"/>
              <a:buChar char="•"/>
            </a:pPr>
            <a:endParaRPr lang="en-US"/>
          </a:p>
        </p:txBody>
      </p:sp>
      <p:sp>
        <p:nvSpPr>
          <p:cNvPr id="11" name="Google Shape;1005;p36">
            <a:extLst>
              <a:ext uri="{FF2B5EF4-FFF2-40B4-BE49-F238E27FC236}">
                <a16:creationId xmlns:a16="http://schemas.microsoft.com/office/drawing/2014/main" id="{1CCD84E1-9825-9A9E-327C-0E53C3F6E3A4}"/>
              </a:ext>
            </a:extLst>
          </p:cNvPr>
          <p:cNvSpPr txBox="1">
            <a:spLocks/>
          </p:cNvSpPr>
          <p:nvPr/>
        </p:nvSpPr>
        <p:spPr>
          <a:xfrm>
            <a:off x="5972713" y="875547"/>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01</a:t>
            </a:r>
          </a:p>
        </p:txBody>
      </p:sp>
      <p:sp>
        <p:nvSpPr>
          <p:cNvPr id="16" name="Subtitle 2">
            <a:extLst>
              <a:ext uri="{FF2B5EF4-FFF2-40B4-BE49-F238E27FC236}">
                <a16:creationId xmlns:a16="http://schemas.microsoft.com/office/drawing/2014/main" id="{D2E716CB-854F-9197-67E8-BB5863B5DC4A}"/>
              </a:ext>
            </a:extLst>
          </p:cNvPr>
          <p:cNvSpPr txBox="1">
            <a:spLocks/>
          </p:cNvSpPr>
          <p:nvPr/>
        </p:nvSpPr>
        <p:spPr>
          <a:xfrm>
            <a:off x="5461677" y="2175956"/>
            <a:ext cx="2367007"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800000"/>
                </a:highlight>
              </a:rPr>
              <a:t>True positive rate: 0.32</a:t>
            </a:r>
          </a:p>
          <a:p>
            <a:pPr algn="r"/>
            <a:r>
              <a:rPr lang="en-US" b="1">
                <a:highlight>
                  <a:srgbClr val="008000"/>
                </a:highlight>
              </a:rPr>
              <a:t>False positive rate: 0.1</a:t>
            </a:r>
          </a:p>
          <a:p>
            <a:pPr algn="r"/>
            <a:r>
              <a:rPr lang="en-US" b="1"/>
              <a:t>Overall accuracy: 0.77</a:t>
            </a:r>
          </a:p>
          <a:p>
            <a:pPr algn="r"/>
            <a:endParaRPr lang="en-US" b="1"/>
          </a:p>
        </p:txBody>
      </p:sp>
      <p:sp>
        <p:nvSpPr>
          <p:cNvPr id="17" name="Subtitle 3">
            <a:extLst>
              <a:ext uri="{FF2B5EF4-FFF2-40B4-BE49-F238E27FC236}">
                <a16:creationId xmlns:a16="http://schemas.microsoft.com/office/drawing/2014/main" id="{F3FDE482-2D07-11CD-E7DC-23BE1DAB8561}"/>
              </a:ext>
            </a:extLst>
          </p:cNvPr>
          <p:cNvSpPr txBox="1">
            <a:spLocks/>
          </p:cNvSpPr>
          <p:nvPr/>
        </p:nvSpPr>
        <p:spPr>
          <a:xfrm>
            <a:off x="4987636" y="1510697"/>
            <a:ext cx="2845172"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Over-Sampling Dataset</a:t>
            </a:r>
          </a:p>
        </p:txBody>
      </p:sp>
    </p:spTree>
    <p:extLst>
      <p:ext uri="{BB962C8B-B14F-4D97-AF65-F5344CB8AC3E}">
        <p14:creationId xmlns:p14="http://schemas.microsoft.com/office/powerpoint/2010/main" val="24174797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19" name="Google Shape;1005;p36">
            <a:extLst>
              <a:ext uri="{FF2B5EF4-FFF2-40B4-BE49-F238E27FC236}">
                <a16:creationId xmlns:a16="http://schemas.microsoft.com/office/drawing/2014/main" id="{7FD3A8B7-E0E6-453C-D320-7FDA63053EBB}"/>
              </a:ext>
            </a:extLst>
          </p:cNvPr>
          <p:cNvSpPr txBox="1">
            <a:spLocks/>
          </p:cNvSpPr>
          <p:nvPr/>
        </p:nvSpPr>
        <p:spPr>
          <a:xfrm>
            <a:off x="5926455" y="1021950"/>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02</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718912" y="1570726"/>
            <a:ext cx="3756600" cy="42741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Good for big agency with a lot of money and is willing to take risks (high-risk, high-return)</a:t>
            </a:r>
          </a:p>
          <a:p>
            <a:pPr algn="l">
              <a:buFont typeface="Arial" panose="020B0604020202020204" pitchFamily="34" charset="0"/>
              <a:buChar char="•"/>
            </a:pPr>
            <a:endParaRPr lang="en-US"/>
          </a:p>
          <a:p>
            <a:pPr algn="l">
              <a:buFont typeface="Arial" panose="020B0604020202020204" pitchFamily="34" charset="0"/>
              <a:buChar char="•"/>
            </a:pPr>
            <a:r>
              <a:rPr lang="en-US">
                <a:sym typeface="Wingdings" pitchFamily="2" charset="2"/>
              </a:rPr>
              <a:t>If the song is indeed popular, the model will predict quite accurately that is popular  high true positive rate</a:t>
            </a:r>
          </a:p>
          <a:p>
            <a:pPr algn="l">
              <a:buFont typeface="Arial" panose="020B0604020202020204" pitchFamily="34" charset="0"/>
              <a:buChar char="•"/>
            </a:pPr>
            <a:endParaRPr lang="en-US">
              <a:sym typeface="Wingdings" pitchFamily="2" charset="2"/>
            </a:endParaRPr>
          </a:p>
          <a:p>
            <a:pPr algn="l">
              <a:buFont typeface="Arial" panose="020B0604020202020204" pitchFamily="34" charset="0"/>
              <a:buChar char="•"/>
            </a:pPr>
            <a:r>
              <a:rPr lang="en-US">
                <a:sym typeface="Wingdings" pitchFamily="2" charset="2"/>
              </a:rPr>
              <a:t>At the expense of making more unpopular songs too  high false positive rate</a:t>
            </a:r>
            <a:endParaRPr lang="en-US" b="1"/>
          </a:p>
          <a:p>
            <a:pPr algn="l">
              <a:buFont typeface="Arial" panose="020B0604020202020204" pitchFamily="34" charset="0"/>
              <a:buChar char="•"/>
            </a:pPr>
            <a:endParaRPr lang="en-US"/>
          </a:p>
        </p:txBody>
      </p:sp>
      <p:sp>
        <p:nvSpPr>
          <p:cNvPr id="3" name="Subtitle 6">
            <a:extLst>
              <a:ext uri="{FF2B5EF4-FFF2-40B4-BE49-F238E27FC236}">
                <a16:creationId xmlns:a16="http://schemas.microsoft.com/office/drawing/2014/main" id="{30294856-F95B-56E3-A951-6972D4AC7CDB}"/>
              </a:ext>
            </a:extLst>
          </p:cNvPr>
          <p:cNvSpPr txBox="1">
            <a:spLocks/>
          </p:cNvSpPr>
          <p:nvPr/>
        </p:nvSpPr>
        <p:spPr>
          <a:xfrm>
            <a:off x="4656459" y="2254874"/>
            <a:ext cx="3094968"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pPr algn="r"/>
            <a:r>
              <a:rPr lang="en-US" b="1">
                <a:highlight>
                  <a:srgbClr val="008000"/>
                </a:highlight>
              </a:rPr>
              <a:t>True positive rate: 0.73</a:t>
            </a:r>
          </a:p>
          <a:p>
            <a:pPr algn="r"/>
            <a:r>
              <a:rPr lang="en-US" b="1">
                <a:highlight>
                  <a:srgbClr val="800000"/>
                </a:highlight>
              </a:rPr>
              <a:t>False positive rate: 0.38</a:t>
            </a:r>
          </a:p>
          <a:p>
            <a:pPr algn="r"/>
            <a:r>
              <a:rPr lang="en-US" b="1"/>
              <a:t>Overall accuracy: 0.65</a:t>
            </a:r>
          </a:p>
        </p:txBody>
      </p:sp>
      <p:sp>
        <p:nvSpPr>
          <p:cNvPr id="4" name="Subtitle 3">
            <a:extLst>
              <a:ext uri="{FF2B5EF4-FFF2-40B4-BE49-F238E27FC236}">
                <a16:creationId xmlns:a16="http://schemas.microsoft.com/office/drawing/2014/main" id="{F7554B4A-2DF4-3631-CC91-C5406EC5BC9E}"/>
              </a:ext>
            </a:extLst>
          </p:cNvPr>
          <p:cNvSpPr txBox="1">
            <a:spLocks/>
          </p:cNvSpPr>
          <p:nvPr/>
        </p:nvSpPr>
        <p:spPr>
          <a:xfrm>
            <a:off x="4324833" y="1532458"/>
            <a:ext cx="3426594"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algn="r"/>
            <a:r>
              <a:rPr lang="en-US"/>
              <a:t>Random Under-Sampling Dataset</a:t>
            </a:r>
          </a:p>
        </p:txBody>
      </p:sp>
    </p:spTree>
    <p:extLst>
      <p:ext uri="{BB962C8B-B14F-4D97-AF65-F5344CB8AC3E}">
        <p14:creationId xmlns:p14="http://schemas.microsoft.com/office/powerpoint/2010/main" val="314048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D8B-6988-D12B-659F-D0E7024B212C}"/>
              </a:ext>
            </a:extLst>
          </p:cNvPr>
          <p:cNvSpPr>
            <a:spLocks noGrp="1"/>
          </p:cNvSpPr>
          <p:nvPr>
            <p:ph type="title"/>
          </p:nvPr>
        </p:nvSpPr>
        <p:spPr>
          <a:xfrm>
            <a:off x="720000" y="509476"/>
            <a:ext cx="7704000" cy="572700"/>
          </a:xfrm>
        </p:spPr>
        <p:txBody>
          <a:bodyPr/>
          <a:lstStyle/>
          <a:p>
            <a:r>
              <a:rPr lang="en-US"/>
              <a:t>Which Model to Use?</a:t>
            </a:r>
          </a:p>
        </p:txBody>
      </p:sp>
      <p:sp>
        <p:nvSpPr>
          <p:cNvPr id="21" name="Subtitle 2">
            <a:extLst>
              <a:ext uri="{FF2B5EF4-FFF2-40B4-BE49-F238E27FC236}">
                <a16:creationId xmlns:a16="http://schemas.microsoft.com/office/drawing/2014/main" id="{18CB6F3B-8A57-1192-2B33-140E23B0C08E}"/>
              </a:ext>
            </a:extLst>
          </p:cNvPr>
          <p:cNvSpPr txBox="1">
            <a:spLocks/>
          </p:cNvSpPr>
          <p:nvPr/>
        </p:nvSpPr>
        <p:spPr>
          <a:xfrm flipH="1">
            <a:off x="4667400" y="3215627"/>
            <a:ext cx="3756600" cy="11692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rchivo"/>
              <a:buNone/>
              <a:defRPr sz="1600" b="0" i="0" u="none" strike="noStrike" cap="none">
                <a:solidFill>
                  <a:schemeClr val="lt1"/>
                </a:solidFill>
                <a:latin typeface="Archivo"/>
                <a:ea typeface="Archivo"/>
                <a:cs typeface="Archivo"/>
                <a:sym typeface="Archivo"/>
              </a:defRPr>
            </a:lvl1pPr>
            <a:lvl2pPr marL="914400" marR="0" lvl="1"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2pPr>
            <a:lvl3pPr marL="1371600" marR="0" lvl="2"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3pPr>
            <a:lvl4pPr marL="1828800" marR="0" lvl="3"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4pPr>
            <a:lvl5pPr marL="2286000" marR="0" lvl="4"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5pPr>
            <a:lvl6pPr marL="2743200" marR="0" lvl="5"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6pPr>
            <a:lvl7pPr marL="3200400" marR="0" lvl="6"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7pPr>
            <a:lvl8pPr marL="3657600" marR="0" lvl="7"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8pPr>
            <a:lvl9pPr marL="4114800" marR="0" lvl="8" indent="-330200" algn="ctr" rtl="0">
              <a:lnSpc>
                <a:spcPct val="100000"/>
              </a:lnSpc>
              <a:spcBef>
                <a:spcPts val="0"/>
              </a:spcBef>
              <a:spcAft>
                <a:spcPts val="0"/>
              </a:spcAft>
              <a:buClr>
                <a:schemeClr val="lt1"/>
              </a:buClr>
              <a:buSzPts val="2800"/>
              <a:buFont typeface="Archivo"/>
              <a:buNone/>
              <a:defRPr sz="2800" b="0" i="0" u="none" strike="noStrike" cap="none">
                <a:solidFill>
                  <a:schemeClr val="lt1"/>
                </a:solidFill>
                <a:latin typeface="Archivo"/>
                <a:ea typeface="Archivo"/>
                <a:cs typeface="Archivo"/>
                <a:sym typeface="Archivo"/>
              </a:defRPr>
            </a:lvl9pPr>
          </a:lstStyle>
          <a:p>
            <a:pPr algn="l">
              <a:buFont typeface="Arial" panose="020B0604020202020204" pitchFamily="34" charset="0"/>
              <a:buChar char="•"/>
            </a:pPr>
            <a:r>
              <a:rPr lang="en-US"/>
              <a:t>For medium-sized agency that is in-between the first two</a:t>
            </a:r>
          </a:p>
          <a:p>
            <a:pPr algn="l">
              <a:buFont typeface="Arial" panose="020B0604020202020204" pitchFamily="34" charset="0"/>
              <a:buChar char="•"/>
            </a:pPr>
            <a:endParaRPr lang="en-US"/>
          </a:p>
          <a:p>
            <a:pPr algn="l">
              <a:buFont typeface="Arial" panose="020B0604020202020204" pitchFamily="34" charset="0"/>
              <a:buChar char="•"/>
            </a:pPr>
            <a:r>
              <a:rPr lang="en-US"/>
              <a:t>Medium-risk, medium-return</a:t>
            </a:r>
          </a:p>
        </p:txBody>
      </p:sp>
      <p:sp>
        <p:nvSpPr>
          <p:cNvPr id="7" name="Google Shape;1005;p36">
            <a:extLst>
              <a:ext uri="{FF2B5EF4-FFF2-40B4-BE49-F238E27FC236}">
                <a16:creationId xmlns:a16="http://schemas.microsoft.com/office/drawing/2014/main" id="{0991628D-AE6C-4C0A-027E-DD1A535461FB}"/>
              </a:ext>
            </a:extLst>
          </p:cNvPr>
          <p:cNvSpPr txBox="1">
            <a:spLocks/>
          </p:cNvSpPr>
          <p:nvPr/>
        </p:nvSpPr>
        <p:spPr>
          <a:xfrm>
            <a:off x="-1308548" y="765532"/>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03</a:t>
            </a:r>
          </a:p>
        </p:txBody>
      </p:sp>
      <p:sp>
        <p:nvSpPr>
          <p:cNvPr id="8" name="Google Shape;1005;p36">
            <a:extLst>
              <a:ext uri="{FF2B5EF4-FFF2-40B4-BE49-F238E27FC236}">
                <a16:creationId xmlns:a16="http://schemas.microsoft.com/office/drawing/2014/main" id="{2C3D9E35-8E30-B2CA-84B0-157D555CD597}"/>
              </a:ext>
            </a:extLst>
          </p:cNvPr>
          <p:cNvSpPr txBox="1">
            <a:spLocks/>
          </p:cNvSpPr>
          <p:nvPr/>
        </p:nvSpPr>
        <p:spPr>
          <a:xfrm>
            <a:off x="-1308548" y="2465260"/>
            <a:ext cx="4603800" cy="154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pPr marL="0" indent="0" algn="ctr"/>
            <a:r>
              <a:rPr lang="en" sz="5000"/>
              <a:t>04</a:t>
            </a:r>
          </a:p>
        </p:txBody>
      </p:sp>
      <p:sp>
        <p:nvSpPr>
          <p:cNvPr id="9" name="Subtitle 4">
            <a:extLst>
              <a:ext uri="{FF2B5EF4-FFF2-40B4-BE49-F238E27FC236}">
                <a16:creationId xmlns:a16="http://schemas.microsoft.com/office/drawing/2014/main" id="{E9B11565-D265-873C-8008-BB5B6B0018BE}"/>
              </a:ext>
            </a:extLst>
          </p:cNvPr>
          <p:cNvSpPr txBox="1">
            <a:spLocks/>
          </p:cNvSpPr>
          <p:nvPr/>
        </p:nvSpPr>
        <p:spPr>
          <a:xfrm>
            <a:off x="1430124" y="1772332"/>
            <a:ext cx="2741649"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highlight>
                  <a:srgbClr val="808000"/>
                </a:highlight>
              </a:rPr>
              <a:t>True positive rate: 0.55</a:t>
            </a:r>
          </a:p>
          <a:p>
            <a:r>
              <a:rPr lang="en-US" b="1">
                <a:highlight>
                  <a:srgbClr val="808000"/>
                </a:highlight>
              </a:rPr>
              <a:t>False positive rate: 0.26</a:t>
            </a:r>
          </a:p>
          <a:p>
            <a:r>
              <a:rPr lang="en-US" b="1"/>
              <a:t>Overall accuracy: 0.70</a:t>
            </a:r>
          </a:p>
        </p:txBody>
      </p:sp>
      <p:sp>
        <p:nvSpPr>
          <p:cNvPr id="10" name="Subtitle 5">
            <a:extLst>
              <a:ext uri="{FF2B5EF4-FFF2-40B4-BE49-F238E27FC236}">
                <a16:creationId xmlns:a16="http://schemas.microsoft.com/office/drawing/2014/main" id="{C8AC51ED-2929-4323-77C2-A294A67DC3F6}"/>
              </a:ext>
            </a:extLst>
          </p:cNvPr>
          <p:cNvSpPr txBox="1">
            <a:spLocks/>
          </p:cNvSpPr>
          <p:nvPr/>
        </p:nvSpPr>
        <p:spPr>
          <a:xfrm>
            <a:off x="1430124" y="1402462"/>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a:t>SMOTE  Dataset</a:t>
            </a:r>
          </a:p>
        </p:txBody>
      </p:sp>
      <p:sp>
        <p:nvSpPr>
          <p:cNvPr id="11" name="Subtitle 8">
            <a:extLst>
              <a:ext uri="{FF2B5EF4-FFF2-40B4-BE49-F238E27FC236}">
                <a16:creationId xmlns:a16="http://schemas.microsoft.com/office/drawing/2014/main" id="{9BC15FB0-CFE5-DC7D-F362-0CFF1145D603}"/>
              </a:ext>
            </a:extLst>
          </p:cNvPr>
          <p:cNvSpPr txBox="1">
            <a:spLocks/>
          </p:cNvSpPr>
          <p:nvPr/>
        </p:nvSpPr>
        <p:spPr>
          <a:xfrm>
            <a:off x="1430124" y="3472060"/>
            <a:ext cx="3094968" cy="543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None/>
              <a:defRPr sz="1600" b="0" i="0" u="none" strike="noStrike" cap="none">
                <a:solidFill>
                  <a:schemeClr val="lt1"/>
                </a:solidFill>
                <a:latin typeface="Archivo"/>
                <a:ea typeface="Archivo"/>
                <a:cs typeface="Archivo"/>
                <a:sym typeface="Archivo"/>
              </a:defRPr>
            </a:lvl9pPr>
          </a:lstStyle>
          <a:p>
            <a:r>
              <a:rPr lang="en-US" b="1">
                <a:highlight>
                  <a:srgbClr val="808000"/>
                </a:highlight>
              </a:rPr>
              <a:t>True positive rate: 0.61</a:t>
            </a:r>
          </a:p>
          <a:p>
            <a:r>
              <a:rPr lang="en-US" b="1">
                <a:highlight>
                  <a:srgbClr val="808000"/>
                </a:highlight>
              </a:rPr>
              <a:t>False positive rate: 0.30</a:t>
            </a:r>
          </a:p>
          <a:p>
            <a:r>
              <a:rPr lang="en-US" b="1"/>
              <a:t>Overall accuracy: 0.68 </a:t>
            </a:r>
          </a:p>
        </p:txBody>
      </p:sp>
      <p:sp>
        <p:nvSpPr>
          <p:cNvPr id="12" name="Subtitle 5">
            <a:extLst>
              <a:ext uri="{FF2B5EF4-FFF2-40B4-BE49-F238E27FC236}">
                <a16:creationId xmlns:a16="http://schemas.microsoft.com/office/drawing/2014/main" id="{4CDEAFD1-9D95-DED1-5C66-AA9F9818DBEC}"/>
              </a:ext>
            </a:extLst>
          </p:cNvPr>
          <p:cNvSpPr txBox="1">
            <a:spLocks/>
          </p:cNvSpPr>
          <p:nvPr/>
        </p:nvSpPr>
        <p:spPr>
          <a:xfrm>
            <a:off x="1430124" y="3078460"/>
            <a:ext cx="4028567" cy="39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highlight>
                  <a:schemeClr val="dk2"/>
                </a:highlight>
                <a:latin typeface="DM Serif Display"/>
                <a:ea typeface="DM Serif Display"/>
                <a:cs typeface="DM Serif Display"/>
                <a:sym typeface="DM Serif Display"/>
              </a:defRPr>
            </a:lvl1pPr>
            <a:lvl2pPr marL="914400" marR="0" lvl="1"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2pPr>
            <a:lvl3pPr marL="1371600" marR="0" lvl="2"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3pPr>
            <a:lvl4pPr marL="1828800" marR="0" lvl="3"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4pPr>
            <a:lvl5pPr marL="2286000" marR="0" lvl="4"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5pPr>
            <a:lvl6pPr marL="2743200" marR="0" lvl="5"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6pPr>
            <a:lvl7pPr marL="3200400" marR="0" lvl="6"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7pPr>
            <a:lvl8pPr marL="3657600" marR="0" lvl="7"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8pPr>
            <a:lvl9pPr marL="4114800" marR="0" lvl="8" indent="-330200" algn="l" rtl="0">
              <a:lnSpc>
                <a:spcPct val="100000"/>
              </a:lnSpc>
              <a:spcBef>
                <a:spcPts val="0"/>
              </a:spcBef>
              <a:spcAft>
                <a:spcPts val="0"/>
              </a:spcAft>
              <a:buClr>
                <a:schemeClr val="lt1"/>
              </a:buClr>
              <a:buSzPts val="2000"/>
              <a:buFont typeface="DM Serif Display"/>
              <a:buNone/>
              <a:defRPr sz="2000" b="0" i="0" u="none" strike="noStrike" cap="none">
                <a:solidFill>
                  <a:schemeClr val="lt1"/>
                </a:solidFill>
                <a:latin typeface="DM Serif Display"/>
                <a:ea typeface="DM Serif Display"/>
                <a:cs typeface="DM Serif Display"/>
                <a:sym typeface="DM Serif Display"/>
              </a:defRPr>
            </a:lvl9pPr>
          </a:lstStyle>
          <a:p>
            <a:r>
              <a:rPr lang="en-US" err="1"/>
              <a:t>NearMiss</a:t>
            </a:r>
            <a:r>
              <a:rPr lang="en-US"/>
              <a:t> Dataset</a:t>
            </a:r>
          </a:p>
        </p:txBody>
      </p:sp>
    </p:spTree>
    <p:extLst>
      <p:ext uri="{BB962C8B-B14F-4D97-AF65-F5344CB8AC3E}">
        <p14:creationId xmlns:p14="http://schemas.microsoft.com/office/powerpoint/2010/main" val="3155900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0DCE-14DA-9509-7CF5-392912C97DD3}"/>
              </a:ext>
            </a:extLst>
          </p:cNvPr>
          <p:cNvSpPr>
            <a:spLocks noGrp="1"/>
          </p:cNvSpPr>
          <p:nvPr>
            <p:ph type="title"/>
          </p:nvPr>
        </p:nvSpPr>
        <p:spPr/>
        <p:txBody>
          <a:bodyPr/>
          <a:lstStyle/>
          <a:p>
            <a:r>
              <a:rPr lang="en-US" sz="7200"/>
              <a:t>THANK YOU</a:t>
            </a:r>
          </a:p>
        </p:txBody>
      </p:sp>
    </p:spTree>
    <p:extLst>
      <p:ext uri="{BB962C8B-B14F-4D97-AF65-F5344CB8AC3E}">
        <p14:creationId xmlns:p14="http://schemas.microsoft.com/office/powerpoint/2010/main" val="348506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21;p40">
            <a:extLst>
              <a:ext uri="{FF2B5EF4-FFF2-40B4-BE49-F238E27FC236}">
                <a16:creationId xmlns:a16="http://schemas.microsoft.com/office/drawing/2014/main" id="{6E0A07C1-F06B-6AE9-A455-386049E18E7B}"/>
              </a:ext>
            </a:extLst>
          </p:cNvPr>
          <p:cNvSpPr txBox="1">
            <a:spLocks/>
          </p:cNvSpPr>
          <p:nvPr/>
        </p:nvSpPr>
        <p:spPr>
          <a:xfrm>
            <a:off x="401825" y="1894950"/>
            <a:ext cx="3504572" cy="676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1pPr>
            <a:lvl2pPr marL="914400" marR="0" lvl="1"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2pPr>
            <a:lvl3pPr marL="1371600" marR="0" lvl="2"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3pPr>
            <a:lvl4pPr marL="1828800" marR="0" lvl="3"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4pPr>
            <a:lvl5pPr marL="2286000" marR="0" lvl="4"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5pPr>
            <a:lvl6pPr marL="2743200" marR="0" lvl="5"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6pPr>
            <a:lvl7pPr marL="3200400" marR="0" lvl="6"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7pPr>
            <a:lvl8pPr marL="3657600" marR="0" lvl="7"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8pPr>
            <a:lvl9pPr marL="4114800" marR="0" lvl="8" indent="-330200" algn="l" rtl="0">
              <a:lnSpc>
                <a:spcPct val="100000"/>
              </a:lnSpc>
              <a:spcBef>
                <a:spcPts val="0"/>
              </a:spcBef>
              <a:spcAft>
                <a:spcPts val="0"/>
              </a:spcAft>
              <a:buClr>
                <a:schemeClr val="lt1"/>
              </a:buClr>
              <a:buSzPts val="1600"/>
              <a:buFont typeface="Archivo"/>
              <a:buChar char="■"/>
              <a:defRPr sz="1600" b="0" i="0" u="none" strike="noStrike" cap="none">
                <a:solidFill>
                  <a:schemeClr val="lt1"/>
                </a:solidFill>
                <a:latin typeface="Archivo"/>
                <a:ea typeface="Archivo"/>
                <a:cs typeface="Archivo"/>
                <a:sym typeface="Archivo"/>
              </a:defRPr>
            </a:lvl9pPr>
          </a:lstStyle>
          <a:p>
            <a:pPr marL="0" indent="0" algn="ctr">
              <a:spcAft>
                <a:spcPts val="1200"/>
              </a:spcAft>
              <a:buFont typeface="Archivo"/>
              <a:buNone/>
            </a:pPr>
            <a:r>
              <a:rPr lang="en-SG" sz="4000" u="sng">
                <a:highlight>
                  <a:schemeClr val="dk2"/>
                </a:highlight>
                <a:latin typeface="DM Serif Display"/>
                <a:ea typeface="DM Serif Display"/>
                <a:cs typeface="DM Serif Display"/>
                <a:sym typeface="DM Serif Display"/>
              </a:rPr>
              <a:t>Spotify API</a:t>
            </a:r>
          </a:p>
        </p:txBody>
      </p:sp>
      <p:sp>
        <p:nvSpPr>
          <p:cNvPr id="6" name="TextBox 5">
            <a:extLst>
              <a:ext uri="{FF2B5EF4-FFF2-40B4-BE49-F238E27FC236}">
                <a16:creationId xmlns:a16="http://schemas.microsoft.com/office/drawing/2014/main" id="{805021D4-9013-0B2B-DC60-7A9D278192FD}"/>
              </a:ext>
            </a:extLst>
          </p:cNvPr>
          <p:cNvSpPr txBox="1"/>
          <p:nvPr/>
        </p:nvSpPr>
        <p:spPr>
          <a:xfrm>
            <a:off x="875012" y="2693799"/>
            <a:ext cx="2558198" cy="877163"/>
          </a:xfrm>
          <a:prstGeom prst="rect">
            <a:avLst/>
          </a:prstGeom>
          <a:noFill/>
        </p:spPr>
        <p:txBody>
          <a:bodyPr wrap="square" rtlCol="0">
            <a:spAutoFit/>
          </a:bodyPr>
          <a:lstStyle/>
          <a:p>
            <a:pPr algn="ctr"/>
            <a:r>
              <a:rPr lang="en-GB" sz="1700">
                <a:solidFill>
                  <a:schemeClr val="bg1"/>
                </a:solidFill>
                <a:latin typeface="Archivo" pitchFamily="2" charset="77"/>
                <a:cs typeface="Archivo" pitchFamily="2" charset="77"/>
              </a:rPr>
              <a:t>Extract detailed information about Spotify tracks and artists</a:t>
            </a:r>
          </a:p>
        </p:txBody>
      </p:sp>
      <p:pic>
        <p:nvPicPr>
          <p:cNvPr id="8" name="Picture 7" descr="A purple background with white text&#10;&#10;Description automatically generated">
            <a:extLst>
              <a:ext uri="{FF2B5EF4-FFF2-40B4-BE49-F238E27FC236}">
                <a16:creationId xmlns:a16="http://schemas.microsoft.com/office/drawing/2014/main" id="{21C1D94C-5FA6-93EF-997E-764D982B0BBE}"/>
              </a:ext>
            </a:extLst>
          </p:cNvPr>
          <p:cNvPicPr>
            <a:picLocks noChangeAspect="1"/>
          </p:cNvPicPr>
          <p:nvPr/>
        </p:nvPicPr>
        <p:blipFill>
          <a:blip r:embed="rId3"/>
          <a:stretch>
            <a:fillRect/>
          </a:stretch>
        </p:blipFill>
        <p:spPr>
          <a:xfrm>
            <a:off x="3820333" y="527971"/>
            <a:ext cx="4579748" cy="1429141"/>
          </a:xfrm>
          <a:prstGeom prst="rect">
            <a:avLst/>
          </a:prstGeom>
          <a:ln>
            <a:solidFill>
              <a:schemeClr val="accent1"/>
            </a:solidFill>
          </a:ln>
        </p:spPr>
      </p:pic>
      <p:pic>
        <p:nvPicPr>
          <p:cNvPr id="10" name="Picture 9" descr="A screenshot of a video game&#10;&#10;Description automatically generated">
            <a:extLst>
              <a:ext uri="{FF2B5EF4-FFF2-40B4-BE49-F238E27FC236}">
                <a16:creationId xmlns:a16="http://schemas.microsoft.com/office/drawing/2014/main" id="{A8D9935D-D1C9-9E97-F840-5EA7CEF8459B}"/>
              </a:ext>
            </a:extLst>
          </p:cNvPr>
          <p:cNvPicPr>
            <a:picLocks noChangeAspect="1"/>
          </p:cNvPicPr>
          <p:nvPr/>
        </p:nvPicPr>
        <p:blipFill>
          <a:blip r:embed="rId4"/>
          <a:stretch>
            <a:fillRect/>
          </a:stretch>
        </p:blipFill>
        <p:spPr>
          <a:xfrm>
            <a:off x="4201350" y="2089307"/>
            <a:ext cx="1176564" cy="2443950"/>
          </a:xfrm>
          <a:prstGeom prst="rect">
            <a:avLst/>
          </a:prstGeom>
          <a:ln>
            <a:solidFill>
              <a:schemeClr val="accent1"/>
            </a:solidFill>
          </a:ln>
        </p:spPr>
      </p:pic>
      <p:sp>
        <p:nvSpPr>
          <p:cNvPr id="17" name="TextBox 16">
            <a:extLst>
              <a:ext uri="{FF2B5EF4-FFF2-40B4-BE49-F238E27FC236}">
                <a16:creationId xmlns:a16="http://schemas.microsoft.com/office/drawing/2014/main" id="{7EC64063-E0B7-2A4C-970D-2E7CA9B0A77E}"/>
              </a:ext>
            </a:extLst>
          </p:cNvPr>
          <p:cNvSpPr txBox="1"/>
          <p:nvPr/>
        </p:nvSpPr>
        <p:spPr>
          <a:xfrm>
            <a:off x="6505077" y="2547660"/>
            <a:ext cx="1398140"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Audio Features</a:t>
            </a:r>
          </a:p>
        </p:txBody>
      </p:sp>
      <p:sp>
        <p:nvSpPr>
          <p:cNvPr id="18" name="TextBox 17">
            <a:extLst>
              <a:ext uri="{FF2B5EF4-FFF2-40B4-BE49-F238E27FC236}">
                <a16:creationId xmlns:a16="http://schemas.microsoft.com/office/drawing/2014/main" id="{0A886FEC-48D7-E330-55B6-005F96E7A4D3}"/>
              </a:ext>
            </a:extLst>
          </p:cNvPr>
          <p:cNvSpPr txBox="1"/>
          <p:nvPr/>
        </p:nvSpPr>
        <p:spPr>
          <a:xfrm>
            <a:off x="6505077" y="2855437"/>
            <a:ext cx="1590500"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Popularity Scores</a:t>
            </a:r>
          </a:p>
        </p:txBody>
      </p:sp>
      <p:sp>
        <p:nvSpPr>
          <p:cNvPr id="19" name="TextBox 18">
            <a:extLst>
              <a:ext uri="{FF2B5EF4-FFF2-40B4-BE49-F238E27FC236}">
                <a16:creationId xmlns:a16="http://schemas.microsoft.com/office/drawing/2014/main" id="{D26B2751-86BF-8B9D-65B6-2B0B257FB95C}"/>
              </a:ext>
            </a:extLst>
          </p:cNvPr>
          <p:cNvSpPr txBox="1"/>
          <p:nvPr/>
        </p:nvSpPr>
        <p:spPr>
          <a:xfrm>
            <a:off x="6505077" y="3162299"/>
            <a:ext cx="1548822"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Artist Information</a:t>
            </a:r>
          </a:p>
        </p:txBody>
      </p:sp>
      <p:sp>
        <p:nvSpPr>
          <p:cNvPr id="20" name="TextBox 19">
            <a:extLst>
              <a:ext uri="{FF2B5EF4-FFF2-40B4-BE49-F238E27FC236}">
                <a16:creationId xmlns:a16="http://schemas.microsoft.com/office/drawing/2014/main" id="{7CE08C03-6CD1-B0BE-4E6C-3BA8A81458B9}"/>
              </a:ext>
            </a:extLst>
          </p:cNvPr>
          <p:cNvSpPr txBox="1"/>
          <p:nvPr/>
        </p:nvSpPr>
        <p:spPr>
          <a:xfrm>
            <a:off x="6505077" y="3470075"/>
            <a:ext cx="1253869"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Release Date</a:t>
            </a:r>
          </a:p>
        </p:txBody>
      </p:sp>
      <p:sp>
        <p:nvSpPr>
          <p:cNvPr id="21" name="TextBox 20">
            <a:extLst>
              <a:ext uri="{FF2B5EF4-FFF2-40B4-BE49-F238E27FC236}">
                <a16:creationId xmlns:a16="http://schemas.microsoft.com/office/drawing/2014/main" id="{61B076A1-85BE-2C33-2E03-CF96F1145EB5}"/>
              </a:ext>
            </a:extLst>
          </p:cNvPr>
          <p:cNvSpPr txBox="1"/>
          <p:nvPr/>
        </p:nvSpPr>
        <p:spPr>
          <a:xfrm>
            <a:off x="6491224" y="3776938"/>
            <a:ext cx="774571" cy="307777"/>
          </a:xfrm>
          <a:prstGeom prst="rect">
            <a:avLst/>
          </a:prstGeom>
          <a:noFill/>
        </p:spPr>
        <p:txBody>
          <a:bodyPr wrap="none" rtlCol="0">
            <a:spAutoFit/>
          </a:bodyPr>
          <a:lstStyle/>
          <a:p>
            <a:r>
              <a:rPr lang="en-GB">
                <a:solidFill>
                  <a:schemeClr val="bg1"/>
                </a:solidFill>
                <a:latin typeface="Archivo" pitchFamily="2" charset="77"/>
                <a:cs typeface="Archivo" pitchFamily="2" charset="77"/>
              </a:rPr>
              <a:t>Genres</a:t>
            </a:r>
          </a:p>
        </p:txBody>
      </p:sp>
      <p:sp>
        <p:nvSpPr>
          <p:cNvPr id="48" name="Right Brace 47">
            <a:extLst>
              <a:ext uri="{FF2B5EF4-FFF2-40B4-BE49-F238E27FC236}">
                <a16:creationId xmlns:a16="http://schemas.microsoft.com/office/drawing/2014/main" id="{2AB39563-ACB9-4FB5-2BDA-41A7B7F2FD95}"/>
              </a:ext>
            </a:extLst>
          </p:cNvPr>
          <p:cNvSpPr/>
          <p:nvPr/>
        </p:nvSpPr>
        <p:spPr>
          <a:xfrm>
            <a:off x="5905083" y="2773297"/>
            <a:ext cx="185979" cy="100364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848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Korean Aesthetic Music Album Pitch Deck by Slidesgo">
  <a:themeElements>
    <a:clrScheme name="Simple Light">
      <a:dk1>
        <a:srgbClr val="005B48"/>
      </a:dk1>
      <a:lt1>
        <a:srgbClr val="F6F5D2"/>
      </a:lt1>
      <a:dk2>
        <a:srgbClr val="389271"/>
      </a:dk2>
      <a:lt2>
        <a:srgbClr val="C7EBDA"/>
      </a:lt2>
      <a:accent1>
        <a:srgbClr val="ECE2B2"/>
      </a:accent1>
      <a:accent2>
        <a:srgbClr val="198A73"/>
      </a:accent2>
      <a:accent3>
        <a:srgbClr val="FFFFFF"/>
      </a:accent3>
      <a:accent4>
        <a:srgbClr val="FFFFFF"/>
      </a:accent4>
      <a:accent5>
        <a:srgbClr val="FFFFFF"/>
      </a:accent5>
      <a:accent6>
        <a:srgbClr val="FFFFFF"/>
      </a:accent6>
      <a:hlink>
        <a:srgbClr val="F6F5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0</TotalTime>
  <Words>4485</Words>
  <Application>Microsoft Macintosh PowerPoint</Application>
  <PresentationFormat>On-screen Show (16:9)</PresentationFormat>
  <Paragraphs>748</Paragraphs>
  <Slides>84</Slides>
  <Notes>62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Aptos</vt:lpstr>
      <vt:lpstr>Arial</vt:lpstr>
      <vt:lpstr>Roboto Condensed Light</vt:lpstr>
      <vt:lpstr>DM Serif Display</vt:lpstr>
      <vt:lpstr>Archivo</vt:lpstr>
      <vt:lpstr>Segoe UI</vt:lpstr>
      <vt:lpstr>Wingdings</vt:lpstr>
      <vt:lpstr>Helvetica Neue</vt:lpstr>
      <vt:lpstr>Korean Aesthetic Music Album Pitch Deck by Slidesgo</vt:lpstr>
      <vt:lpstr>SC1015</vt:lpstr>
      <vt:lpstr>Predicting Spotify Popularity Score</vt:lpstr>
      <vt:lpstr>Table of Contents</vt:lpstr>
      <vt:lpstr>Our Motivation</vt:lpstr>
      <vt:lpstr>Our  Record Label Company</vt:lpstr>
      <vt:lpstr>Data Extraction</vt:lpstr>
      <vt:lpstr>Formation of Dataset</vt:lpstr>
      <vt:lpstr>Formation of Dataset</vt:lpstr>
      <vt:lpstr>PowerPoint Presentation</vt:lpstr>
      <vt:lpstr>Data Extraction Process</vt:lpstr>
      <vt:lpstr>PowerPoint Presentation</vt:lpstr>
      <vt:lpstr>PowerPoint Presentation</vt:lpstr>
      <vt:lpstr>PowerPoint Presentation</vt:lpstr>
      <vt:lpstr>Formation of </vt:lpstr>
      <vt:lpstr>Formation of </vt:lpstr>
      <vt:lpstr>Formation of </vt:lpstr>
      <vt:lpstr>Data Visualisation</vt:lpstr>
      <vt:lpstr>merged200k.csv</vt:lpstr>
      <vt:lpstr> Track Popularity  (Response)  [merged200k.csv]</vt:lpstr>
      <vt:lpstr> Audio Features (Predictors) [merged200k.csv]</vt:lpstr>
      <vt:lpstr>PowerPoint Presentation</vt:lpstr>
      <vt:lpstr>Audio Features  Track Popularity [merged200k.csv]</vt:lpstr>
      <vt:lpstr>Audio Features  Track Popularity [merged200k.csv]</vt:lpstr>
      <vt:lpstr>merged20k.csv</vt:lpstr>
      <vt:lpstr> Artist Popularity  (Response)  [merged20k.csv]</vt:lpstr>
      <vt:lpstr>Artist Genres (Predictor) [merged20k.csv]</vt:lpstr>
      <vt:lpstr>Artist Genres  Artist Popularity [merged20k.csv]</vt:lpstr>
      <vt:lpstr>Decade Released (Predictor) [merged20k.csv]</vt:lpstr>
      <vt:lpstr>Decade Released Artist Popularity [merged20k.csv]</vt:lpstr>
      <vt:lpstr>Data Resampling</vt:lpstr>
      <vt:lpstr>SMOGN (Synthetic Minority Over-Sampling Technique for Regression with Gaussian Noise)</vt:lpstr>
      <vt:lpstr>PowerPoint Presentation</vt:lpstr>
      <vt:lpstr>PowerPoint Presentation</vt:lpstr>
      <vt:lpstr>PowerPoint Presentation</vt:lpstr>
      <vt:lpstr>How do we partition ‘Track Popularity’</vt:lpstr>
      <vt:lpstr>GridSearchCV</vt:lpstr>
      <vt:lpstr>Dataset Sampled with SMOGN</vt:lpstr>
      <vt:lpstr>Dataset Sampled with SMOGN</vt:lpstr>
      <vt:lpstr>Converting Regression Problem into Classification Problem</vt:lpstr>
      <vt:lpstr>'Track Popularity Cat’</vt:lpstr>
      <vt:lpstr>'Track Popularity Cat’</vt:lpstr>
      <vt:lpstr>Problem with ‘Track Popularity Cat’</vt:lpstr>
      <vt:lpstr>Random Over-Sampling</vt:lpstr>
      <vt:lpstr>SMOTE (Synthetic Minority Over-Sampling Technique)</vt:lpstr>
      <vt:lpstr>Random Under-Sampling</vt:lpstr>
      <vt:lpstr>NearMiss</vt:lpstr>
      <vt:lpstr>Overview of Datasets</vt:lpstr>
      <vt:lpstr>Predicting Artist Popularity</vt:lpstr>
      <vt:lpstr>Why the chosen independent variables?</vt:lpstr>
      <vt:lpstr>Preparing Artist Genres for Regression</vt:lpstr>
      <vt:lpstr>Preparing Artist Genres for Regression</vt:lpstr>
      <vt:lpstr>Linear Regression</vt:lpstr>
      <vt:lpstr>Other models (Test Dataset)</vt:lpstr>
      <vt:lpstr>Other models (Test Dataset)</vt:lpstr>
      <vt:lpstr>Random Forest Regression</vt:lpstr>
      <vt:lpstr>Random Forest Regression</vt:lpstr>
      <vt:lpstr>Random Forest Regression</vt:lpstr>
      <vt:lpstr>Random Forest Regression</vt:lpstr>
      <vt:lpstr>Random Forest Regression</vt:lpstr>
      <vt:lpstr>Classification Problem</vt:lpstr>
      <vt:lpstr>Threshold for popularity</vt:lpstr>
      <vt:lpstr>Classification models</vt:lpstr>
      <vt:lpstr>Classification models</vt:lpstr>
      <vt:lpstr>Logistic Lasso Regression</vt:lpstr>
      <vt:lpstr>Prediction Tool</vt:lpstr>
      <vt:lpstr>Prediction tool</vt:lpstr>
      <vt:lpstr>Why is release decade significant?</vt:lpstr>
      <vt:lpstr>Predicting Track Popularity</vt:lpstr>
      <vt:lpstr>Audio Features?</vt:lpstr>
      <vt:lpstr>Datasets Used in Regression</vt:lpstr>
      <vt:lpstr>Linear Regression Results</vt:lpstr>
      <vt:lpstr>Linear Regression Results</vt:lpstr>
      <vt:lpstr>Regression Models on Non-Sampled Dataset</vt:lpstr>
      <vt:lpstr>Regression Models on Non-Sampled Dataset</vt:lpstr>
      <vt:lpstr>Converting Regression Problem into Classification Problem</vt:lpstr>
      <vt:lpstr>Datasets Used in Classification</vt:lpstr>
      <vt:lpstr>Logistic Regression Results</vt:lpstr>
      <vt:lpstr>Problem with ‘Track Popularity Cat’</vt:lpstr>
      <vt:lpstr>Logistic Regression Results</vt:lpstr>
      <vt:lpstr>Random Forest in Sampled Datasets</vt:lpstr>
      <vt:lpstr>Which Model to Use?</vt:lpstr>
      <vt:lpstr>Which Model to Use?</vt:lpstr>
      <vt:lpstr>Which Model to 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Korean Aesthetic Music Album </dc:title>
  <cp:lastModifiedBy>#NANG KAL SAN HOM#</cp:lastModifiedBy>
  <cp:revision>2</cp:revision>
  <dcterms:modified xsi:type="dcterms:W3CDTF">2024-04-24T09:34:58Z</dcterms:modified>
</cp:coreProperties>
</file>